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7" r:id="rId2"/>
    <p:sldId id="258" r:id="rId3"/>
    <p:sldId id="259" r:id="rId4"/>
    <p:sldId id="260" r:id="rId5"/>
    <p:sldId id="261" r:id="rId6"/>
    <p:sldId id="263" r:id="rId7"/>
    <p:sldId id="264" r:id="rId8"/>
    <p:sldId id="266" r:id="rId9"/>
    <p:sldId id="267" r:id="rId10"/>
    <p:sldId id="272" r:id="rId11"/>
    <p:sldId id="273" r:id="rId12"/>
    <p:sldId id="276" r:id="rId13"/>
    <p:sldId id="282" r:id="rId14"/>
    <p:sldId id="283" r:id="rId15"/>
    <p:sldId id="269" r:id="rId16"/>
    <p:sldId id="270" r:id="rId17"/>
    <p:sldId id="277" r:id="rId18"/>
    <p:sldId id="285" r:id="rId19"/>
    <p:sldId id="278" r:id="rId20"/>
    <p:sldId id="284" r:id="rId21"/>
    <p:sldId id="279" r:id="rId22"/>
    <p:sldId id="280" r:id="rId23"/>
    <p:sldId id="281" r:id="rId24"/>
    <p:sldId id="28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720" y="-330"/>
      </p:cViewPr>
      <p:guideLst>
        <p:guide orient="horz" pos="2160"/>
        <p:guide pos="2880"/>
      </p:guideLst>
    </p:cSldViewPr>
  </p:slideViewPr>
  <p:notesTextViewPr>
    <p:cViewPr>
      <p:scale>
        <a:sx n="1" d="1"/>
        <a:sy n="1" d="1"/>
      </p:scale>
      <p:origin x="0" y="0"/>
    </p:cViewPr>
  </p:notesTextViewPr>
  <p:sorterViewPr>
    <p:cViewPr>
      <p:scale>
        <a:sx n="100" d="100"/>
        <a:sy n="100" d="100"/>
      </p:scale>
      <p:origin x="0" y="6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B15D46-FADE-4B8F-BFC6-227E88C25E5F}" type="datetimeFigureOut">
              <a:rPr lang="en-US" smtClean="0"/>
              <a:t>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B529A4-7789-41D8-9D49-8BC78186D438}" type="slidenum">
              <a:rPr lang="en-US" smtClean="0"/>
              <a:t>‹#›</a:t>
            </a:fld>
            <a:endParaRPr lang="en-US"/>
          </a:p>
        </p:txBody>
      </p:sp>
    </p:spTree>
    <p:extLst>
      <p:ext uri="{BB962C8B-B14F-4D97-AF65-F5344CB8AC3E}">
        <p14:creationId xmlns:p14="http://schemas.microsoft.com/office/powerpoint/2010/main" val="312584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B529A4-7789-41D8-9D49-8BC78186D438}" type="slidenum">
              <a:rPr lang="en-US" smtClean="0"/>
              <a:t>20</a:t>
            </a:fld>
            <a:endParaRPr lang="en-US"/>
          </a:p>
        </p:txBody>
      </p:sp>
    </p:spTree>
    <p:extLst>
      <p:ext uri="{BB962C8B-B14F-4D97-AF65-F5344CB8AC3E}">
        <p14:creationId xmlns:p14="http://schemas.microsoft.com/office/powerpoint/2010/main" val="3631824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97A872-B3B3-4FB4-BE16-CCCEC3AD63D0}"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1714177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6C781-8A3F-45D5-8497-2D1A4865496C}"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399518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28CE9-7382-4602-ACD0-1D7395D728ED}"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35492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84237D-0863-4D64-9D2C-119C0CA65C99}"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57578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FCE19-0D3A-4178-AB26-2E032CD6ECCD}"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384213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B73F8F-C43E-4FCB-A984-9476847D1DFE}" type="datetime1">
              <a:rPr lang="en-US" smtClean="0"/>
              <a:t>4/10/2013</a:t>
            </a:fld>
            <a:endParaRPr lang="en-US" dirty="0"/>
          </a:p>
        </p:txBody>
      </p:sp>
      <p:sp>
        <p:nvSpPr>
          <p:cNvPr id="6" name="Footer Placeholder 5"/>
          <p:cNvSpPr>
            <a:spLocks noGrp="1"/>
          </p:cNvSpPr>
          <p:nvPr>
            <p:ph type="ftr" sz="quarter" idx="11"/>
          </p:nvPr>
        </p:nvSpPr>
        <p:spPr/>
        <p:txBody>
          <a:bodyPr/>
          <a:lstStyle/>
          <a:p>
            <a:r>
              <a:rPr lang="en-US" smtClean="0"/>
              <a:t>Ohio Education Association</a:t>
            </a:r>
            <a:endParaRPr lang="en-US" dirty="0"/>
          </a:p>
        </p:txBody>
      </p:sp>
      <p:sp>
        <p:nvSpPr>
          <p:cNvPr id="7" name="Slide Number Placeholder 6"/>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287817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4BE20F-EA8D-4CC9-AD07-CB09592EC6DA}" type="datetime1">
              <a:rPr lang="en-US" smtClean="0"/>
              <a:t>4/10/2013</a:t>
            </a:fld>
            <a:endParaRPr lang="en-US" dirty="0"/>
          </a:p>
        </p:txBody>
      </p:sp>
      <p:sp>
        <p:nvSpPr>
          <p:cNvPr id="8" name="Footer Placeholder 7"/>
          <p:cNvSpPr>
            <a:spLocks noGrp="1"/>
          </p:cNvSpPr>
          <p:nvPr>
            <p:ph type="ftr" sz="quarter" idx="11"/>
          </p:nvPr>
        </p:nvSpPr>
        <p:spPr/>
        <p:txBody>
          <a:bodyPr/>
          <a:lstStyle/>
          <a:p>
            <a:r>
              <a:rPr lang="en-US" smtClean="0"/>
              <a:t>Ohio Education Association</a:t>
            </a:r>
            <a:endParaRPr lang="en-US" dirty="0"/>
          </a:p>
        </p:txBody>
      </p:sp>
      <p:sp>
        <p:nvSpPr>
          <p:cNvPr id="9" name="Slide Number Placeholder 8"/>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54354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130DB9-9E03-45A6-B708-67B391F8FB20}"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3042502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CC506-6913-4DDB-833B-38D5FC46F816}" type="datetime1">
              <a:rPr lang="en-US" smtClean="0"/>
              <a:t>4/10/2013</a:t>
            </a:fld>
            <a:endParaRPr lang="en-US" dirty="0"/>
          </a:p>
        </p:txBody>
      </p:sp>
      <p:sp>
        <p:nvSpPr>
          <p:cNvPr id="3" name="Footer Placeholder 2"/>
          <p:cNvSpPr>
            <a:spLocks noGrp="1"/>
          </p:cNvSpPr>
          <p:nvPr>
            <p:ph type="ftr" sz="quarter" idx="11"/>
          </p:nvPr>
        </p:nvSpPr>
        <p:spPr/>
        <p:txBody>
          <a:bodyPr/>
          <a:lstStyle/>
          <a:p>
            <a:r>
              <a:rPr lang="en-US" smtClean="0"/>
              <a:t>Ohio Education Association</a:t>
            </a:r>
            <a:endParaRPr lang="en-US" dirty="0"/>
          </a:p>
        </p:txBody>
      </p:sp>
      <p:sp>
        <p:nvSpPr>
          <p:cNvPr id="4" name="Slide Number Placeholder 3"/>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352050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16878-51D2-4A7B-9F41-90C5112704CC}" type="datetime1">
              <a:rPr lang="en-US" smtClean="0"/>
              <a:t>4/10/2013</a:t>
            </a:fld>
            <a:endParaRPr lang="en-US" dirty="0"/>
          </a:p>
        </p:txBody>
      </p:sp>
      <p:sp>
        <p:nvSpPr>
          <p:cNvPr id="6" name="Footer Placeholder 5"/>
          <p:cNvSpPr>
            <a:spLocks noGrp="1"/>
          </p:cNvSpPr>
          <p:nvPr>
            <p:ph type="ftr" sz="quarter" idx="11"/>
          </p:nvPr>
        </p:nvSpPr>
        <p:spPr/>
        <p:txBody>
          <a:bodyPr/>
          <a:lstStyle/>
          <a:p>
            <a:r>
              <a:rPr lang="en-US" smtClean="0"/>
              <a:t>Ohio Education Association</a:t>
            </a:r>
            <a:endParaRPr lang="en-US" dirty="0"/>
          </a:p>
        </p:txBody>
      </p:sp>
      <p:sp>
        <p:nvSpPr>
          <p:cNvPr id="7" name="Slide Number Placeholder 6"/>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171787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27829-2784-4FDF-8B75-BFF41E7827FE}" type="datetime1">
              <a:rPr lang="en-US" smtClean="0"/>
              <a:t>4/10/2013</a:t>
            </a:fld>
            <a:endParaRPr lang="en-US" dirty="0"/>
          </a:p>
        </p:txBody>
      </p:sp>
      <p:sp>
        <p:nvSpPr>
          <p:cNvPr id="6" name="Footer Placeholder 5"/>
          <p:cNvSpPr>
            <a:spLocks noGrp="1"/>
          </p:cNvSpPr>
          <p:nvPr>
            <p:ph type="ftr" sz="quarter" idx="11"/>
          </p:nvPr>
        </p:nvSpPr>
        <p:spPr/>
        <p:txBody>
          <a:bodyPr/>
          <a:lstStyle/>
          <a:p>
            <a:r>
              <a:rPr lang="en-US" smtClean="0"/>
              <a:t>Ohio Education Association</a:t>
            </a:r>
            <a:endParaRPr lang="en-US" dirty="0"/>
          </a:p>
        </p:txBody>
      </p:sp>
      <p:sp>
        <p:nvSpPr>
          <p:cNvPr id="7" name="Slide Number Placeholder 6"/>
          <p:cNvSpPr>
            <a:spLocks noGrp="1"/>
          </p:cNvSpPr>
          <p:nvPr>
            <p:ph type="sldNum" sz="quarter" idx="12"/>
          </p:nvPr>
        </p:nvSpPr>
        <p:spPr/>
        <p:txBody>
          <a:bodyPr/>
          <a:lstStyle/>
          <a:p>
            <a:fld id="{E69E9303-25B6-4E29-8360-B2B7CC8231D2}" type="slidenum">
              <a:rPr lang="en-US" smtClean="0"/>
              <a:t>‹#›</a:t>
            </a:fld>
            <a:endParaRPr lang="en-US" dirty="0"/>
          </a:p>
        </p:txBody>
      </p:sp>
    </p:spTree>
    <p:extLst>
      <p:ext uri="{BB962C8B-B14F-4D97-AF65-F5344CB8AC3E}">
        <p14:creationId xmlns:p14="http://schemas.microsoft.com/office/powerpoint/2010/main" val="30338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0044C-AEE1-4F5C-98B7-7C285A277A69}" type="datetime1">
              <a:rPr lang="en-US" smtClean="0"/>
              <a:t>4/10/2013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Ohio Education Association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E9303-25B6-4E29-8360-B2B7CC8231D2}" type="slidenum">
              <a:rPr lang="en-US" smtClean="0"/>
              <a:t>‹#›</a:t>
            </a:fld>
            <a:endParaRPr lang="en-US" dirty="0"/>
          </a:p>
        </p:txBody>
      </p:sp>
    </p:spTree>
    <p:extLst>
      <p:ext uri="{BB962C8B-B14F-4D97-AF65-F5344CB8AC3E}">
        <p14:creationId xmlns:p14="http://schemas.microsoft.com/office/powerpoint/2010/main" val="30490521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3" Type="http://schemas.openxmlformats.org/officeDocument/2006/relationships/hyperlink" Target="http://capwiz.com/nea/oh/mlm/signup/" TargetMode="External"/><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219200"/>
            <a:ext cx="8991600" cy="1143000"/>
          </a:xfrm>
        </p:spPr>
        <p:txBody>
          <a:bodyPr>
            <a:noAutofit/>
          </a:bodyPr>
          <a:lstStyle/>
          <a:p>
            <a:pPr algn="ctr"/>
            <a:r>
              <a:rPr lang="en-US" sz="3600" b="1" dirty="0" smtClean="0"/>
              <a:t>The Third Grade Reading Guarantee </a:t>
            </a:r>
            <a:endParaRPr lang="en-US" sz="3600" b="1" dirty="0"/>
          </a:p>
        </p:txBody>
      </p:sp>
      <p:sp>
        <p:nvSpPr>
          <p:cNvPr id="3" name="Date Placeholder 2"/>
          <p:cNvSpPr>
            <a:spLocks noGrp="1"/>
          </p:cNvSpPr>
          <p:nvPr>
            <p:ph type="dt" sz="half" idx="10"/>
          </p:nvPr>
        </p:nvSpPr>
        <p:spPr/>
        <p:txBody>
          <a:bodyPr/>
          <a:lstStyle/>
          <a:p>
            <a:fld id="{BB035377-A793-4322-B8CC-56F2FCD605FC}"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1</a:t>
            </a:fld>
            <a:endParaRPr lang="en-US" dirty="0"/>
          </a:p>
        </p:txBody>
      </p:sp>
      <p:pic>
        <p:nvPicPr>
          <p:cNvPr id="2051" name="Picture 3" descr="C:\Users\Simonini\AppData\Local\Microsoft\Windows\Temporary Internet Files\Content.IE5\OQ70TAGN\MP9004424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895600"/>
            <a:ext cx="5462658" cy="3271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543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287963"/>
          </a:xfrm>
        </p:spPr>
        <p:txBody>
          <a:bodyPr>
            <a:normAutofit fontScale="92500"/>
          </a:bodyPr>
          <a:lstStyle/>
          <a:p>
            <a:r>
              <a:rPr lang="en-US" dirty="0"/>
              <a:t>Each student who is retained who has a demonstrated proficiency in a specific </a:t>
            </a:r>
            <a:r>
              <a:rPr lang="en-US" b="1" dirty="0"/>
              <a:t>academic </a:t>
            </a:r>
            <a:r>
              <a:rPr lang="en-US" dirty="0"/>
              <a:t>ability field will be provided instruction commensurate with student achievement levels in that specific academic ability </a:t>
            </a:r>
            <a:r>
              <a:rPr lang="en-US" dirty="0" smtClean="0"/>
              <a:t>field:  </a:t>
            </a:r>
          </a:p>
          <a:p>
            <a:pPr marL="1027113" indent="-514350">
              <a:buFont typeface="+mj-lt"/>
              <a:buAutoNum type="arabicPeriod"/>
            </a:pPr>
            <a:r>
              <a:rPr lang="en-US" dirty="0" smtClean="0"/>
              <a:t>Science</a:t>
            </a:r>
          </a:p>
          <a:p>
            <a:pPr marL="1027113" indent="-514350">
              <a:buFont typeface="+mj-lt"/>
              <a:buAutoNum type="arabicPeriod"/>
            </a:pPr>
            <a:r>
              <a:rPr lang="en-US" dirty="0" smtClean="0"/>
              <a:t>Math </a:t>
            </a:r>
          </a:p>
          <a:p>
            <a:pPr marL="1027113" indent="-514350">
              <a:buFont typeface="+mj-lt"/>
              <a:buAutoNum type="arabicPeriod"/>
            </a:pPr>
            <a:r>
              <a:rPr lang="en-US" dirty="0" smtClean="0"/>
              <a:t>Social Studies </a:t>
            </a:r>
          </a:p>
          <a:p>
            <a:pPr marL="1027113" indent="-514350">
              <a:buFont typeface="+mj-lt"/>
              <a:buAutoNum type="arabicPeriod"/>
            </a:pPr>
            <a:r>
              <a:rPr lang="en-US" dirty="0" smtClean="0"/>
              <a:t>Reading, writing or a combination of these skills.</a:t>
            </a:r>
            <a:endParaRPr lang="en-US" dirty="0"/>
          </a:p>
          <a:p>
            <a:pPr marL="0" indent="0">
              <a:buNone/>
            </a:pPr>
            <a:endParaRPr lang="en-US" dirty="0"/>
          </a:p>
        </p:txBody>
      </p:sp>
      <p:sp>
        <p:nvSpPr>
          <p:cNvPr id="2" name="Date Placeholder 1"/>
          <p:cNvSpPr>
            <a:spLocks noGrp="1"/>
          </p:cNvSpPr>
          <p:nvPr>
            <p:ph type="dt" sz="half" idx="10"/>
          </p:nvPr>
        </p:nvSpPr>
        <p:spPr/>
        <p:txBody>
          <a:bodyPr/>
          <a:lstStyle/>
          <a:p>
            <a:fld id="{B863B74D-6E10-43A3-82EE-8C1ED75E0493}"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10</a:t>
            </a:fld>
            <a:endParaRPr lang="en-US" dirty="0"/>
          </a:p>
        </p:txBody>
      </p:sp>
    </p:spTree>
    <p:extLst>
      <p:ext uri="{BB962C8B-B14F-4D97-AF65-F5344CB8AC3E}">
        <p14:creationId xmlns:p14="http://schemas.microsoft.com/office/powerpoint/2010/main" val="115949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a:bodyPr>
          <a:lstStyle/>
          <a:p>
            <a:pPr lvl="0"/>
            <a:r>
              <a:rPr lang="en-US" dirty="0"/>
              <a:t>Students who possess Individualized Education Plans are included. With regards to the administration of the diagnostic screener, exceptions are made for </a:t>
            </a:r>
            <a:r>
              <a:rPr lang="en-US" dirty="0" smtClean="0"/>
              <a:t>students whose </a:t>
            </a:r>
            <a:r>
              <a:rPr lang="en-US" dirty="0"/>
              <a:t>IEP indicates the requirement of an alternate assessment due to their disability.  </a:t>
            </a:r>
            <a:endParaRPr lang="en-US" dirty="0" smtClean="0"/>
          </a:p>
          <a:p>
            <a:pPr>
              <a:spcBef>
                <a:spcPts val="2400"/>
              </a:spcBef>
            </a:pPr>
            <a:r>
              <a:rPr lang="en-US" dirty="0"/>
              <a:t>All provisions and requirements regarding development and implementation of a RImP, guardian notification, retention and teacher qualifications are applicable to students with an IEP except where exempt.  </a:t>
            </a:r>
          </a:p>
        </p:txBody>
      </p:sp>
      <p:sp>
        <p:nvSpPr>
          <p:cNvPr id="2" name="Date Placeholder 1"/>
          <p:cNvSpPr>
            <a:spLocks noGrp="1"/>
          </p:cNvSpPr>
          <p:nvPr>
            <p:ph type="dt" sz="half" idx="10"/>
          </p:nvPr>
        </p:nvSpPr>
        <p:spPr/>
        <p:txBody>
          <a:bodyPr/>
          <a:lstStyle/>
          <a:p>
            <a:fld id="{9450EE4E-3CFA-45AA-BB57-FD563FC42F3A}"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11</a:t>
            </a:fld>
            <a:endParaRPr lang="en-US" dirty="0"/>
          </a:p>
        </p:txBody>
      </p:sp>
    </p:spTree>
    <p:extLst>
      <p:ext uri="{BB962C8B-B14F-4D97-AF65-F5344CB8AC3E}">
        <p14:creationId xmlns:p14="http://schemas.microsoft.com/office/powerpoint/2010/main" val="4191992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a:solidFill>
                  <a:schemeClr val="tx1">
                    <a:lumMod val="65000"/>
                    <a:lumOff val="35000"/>
                  </a:schemeClr>
                </a:solidFill>
              </a:rPr>
              <a:t>To be completely exempt from the Third Grade Guarantee </a:t>
            </a:r>
            <a:r>
              <a:rPr lang="en-US" dirty="0"/>
              <a:t>a student with a disability with an IEP must meet </a:t>
            </a:r>
            <a:r>
              <a:rPr lang="en-US" b="1" u="sng" dirty="0">
                <a:effectLst>
                  <a:outerShdw blurRad="38100" dist="38100" dir="2700000" algn="tl">
                    <a:srgbClr val="000000">
                      <a:alpha val="43137"/>
                    </a:srgbClr>
                  </a:outerShdw>
                </a:effectLst>
              </a:rPr>
              <a:t>one</a:t>
            </a:r>
            <a:r>
              <a:rPr lang="en-US" dirty="0"/>
              <a:t> of two criteria: </a:t>
            </a:r>
            <a:endParaRPr lang="en-US" dirty="0" smtClean="0"/>
          </a:p>
          <a:p>
            <a:pPr marL="1028700" indent="-514350">
              <a:buAutoNum type="arabicParenR"/>
            </a:pPr>
            <a:r>
              <a:rPr lang="en-US" dirty="0"/>
              <a:t>T</a:t>
            </a:r>
            <a:r>
              <a:rPr lang="en-US" dirty="0" smtClean="0"/>
              <a:t>he </a:t>
            </a:r>
            <a:r>
              <a:rPr lang="en-US" dirty="0"/>
              <a:t>student is </a:t>
            </a:r>
            <a:r>
              <a:rPr lang="en-US" dirty="0" smtClean="0"/>
              <a:t>completing </a:t>
            </a:r>
            <a:r>
              <a:rPr lang="en-US" dirty="0"/>
              <a:t>a curriculum that is significantly </a:t>
            </a:r>
            <a:r>
              <a:rPr lang="en-US" dirty="0" smtClean="0"/>
              <a:t>different, or</a:t>
            </a:r>
          </a:p>
          <a:p>
            <a:pPr marL="1028700" indent="-514350">
              <a:buAutoNum type="arabicParenR"/>
            </a:pPr>
            <a:r>
              <a:rPr lang="en-US" dirty="0"/>
              <a:t>T</a:t>
            </a:r>
            <a:r>
              <a:rPr lang="en-US" dirty="0" smtClean="0"/>
              <a:t>he </a:t>
            </a:r>
            <a:r>
              <a:rPr lang="en-US" dirty="0"/>
              <a:t>student requires accommodations that are beyond the allowable accommodations as outlined in OAC 3301-13-03. </a:t>
            </a:r>
          </a:p>
          <a:p>
            <a:pPr marL="0" indent="0">
              <a:buNone/>
            </a:pPr>
            <a:endParaRPr lang="en-US" dirty="0"/>
          </a:p>
        </p:txBody>
      </p:sp>
      <p:sp>
        <p:nvSpPr>
          <p:cNvPr id="2" name="Date Placeholder 1"/>
          <p:cNvSpPr>
            <a:spLocks noGrp="1"/>
          </p:cNvSpPr>
          <p:nvPr>
            <p:ph type="dt" sz="half" idx="10"/>
          </p:nvPr>
        </p:nvSpPr>
        <p:spPr/>
        <p:txBody>
          <a:bodyPr/>
          <a:lstStyle/>
          <a:p>
            <a:fld id="{746D56E4-B62F-4E10-9F0A-8E83C7936BED}"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12</a:t>
            </a:fld>
            <a:endParaRPr lang="en-US" dirty="0"/>
          </a:p>
        </p:txBody>
      </p:sp>
    </p:spTree>
    <p:extLst>
      <p:ext uri="{BB962C8B-B14F-4D97-AF65-F5344CB8AC3E}">
        <p14:creationId xmlns:p14="http://schemas.microsoft.com/office/powerpoint/2010/main" val="743393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384237D-0863-4D64-9D2C-119C0CA65C99}"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13</a:t>
            </a:fld>
            <a:endParaRPr lang="en-US" dirty="0"/>
          </a:p>
        </p:txBody>
      </p:sp>
      <p:pic>
        <p:nvPicPr>
          <p:cNvPr id="1026" name="Picture 2" descr="C:\Users\adornettoe\AppData\Local\Microsoft\Windows\Temporary Internet Files\Content.IE5\XBCLGKV4\MP900305743[1].jpg"/>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438400" y="533400"/>
            <a:ext cx="3657600" cy="32004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8200" y="4191000"/>
            <a:ext cx="7924800" cy="1384995"/>
          </a:xfrm>
          <a:prstGeom prst="rect">
            <a:avLst/>
          </a:prstGeom>
          <a:noFill/>
        </p:spPr>
        <p:txBody>
          <a:bodyPr wrap="square" rtlCol="0">
            <a:spAutoFit/>
          </a:bodyPr>
          <a:lstStyle/>
          <a:p>
            <a:pPr algn="ctr"/>
            <a:r>
              <a:rPr lang="en-US" sz="2800" dirty="0" smtClean="0"/>
              <a:t>Take a moment to consider the requirements presented thus far. These will not be affected by the proposals in SB 21. </a:t>
            </a:r>
            <a:endParaRPr lang="en-US" sz="2800" dirty="0"/>
          </a:p>
        </p:txBody>
      </p:sp>
    </p:spTree>
    <p:extLst>
      <p:ext uri="{BB962C8B-B14F-4D97-AF65-F5344CB8AC3E}">
        <p14:creationId xmlns:p14="http://schemas.microsoft.com/office/powerpoint/2010/main" val="3818500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384237D-0863-4D64-9D2C-119C0CA65C99}"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14</a:t>
            </a:fld>
            <a:endParaRPr lang="en-US" dirty="0"/>
          </a:p>
        </p:txBody>
      </p:sp>
      <p:pic>
        <p:nvPicPr>
          <p:cNvPr id="2050" name="Picture 2" descr="https://encrypted-tbn0.gstatic.com/images?q=tbn:ANd9GcQCDWO0MzTPiwDlK58NCD_K9gdiAB2QOSAuxzdMAccTtQc_n8Ad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1" y="838199"/>
            <a:ext cx="2895598" cy="289559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8200" y="4191000"/>
            <a:ext cx="7924800" cy="1384995"/>
          </a:xfrm>
          <a:prstGeom prst="rect">
            <a:avLst/>
          </a:prstGeom>
          <a:noFill/>
        </p:spPr>
        <p:txBody>
          <a:bodyPr wrap="square" rtlCol="0">
            <a:spAutoFit/>
          </a:bodyPr>
          <a:lstStyle/>
          <a:p>
            <a:pPr algn="ctr"/>
            <a:r>
              <a:rPr lang="en-US" sz="2800" dirty="0"/>
              <a:t>R</a:t>
            </a:r>
            <a:r>
              <a:rPr lang="en-US" sz="2800" dirty="0" smtClean="0"/>
              <a:t>equirements of the third grade guarantee which </a:t>
            </a:r>
            <a:r>
              <a:rPr lang="en-US" sz="2800" b="1" i="1" u="sng" dirty="0" smtClean="0"/>
              <a:t>could be</a:t>
            </a:r>
            <a:r>
              <a:rPr lang="en-US" sz="2800" dirty="0" smtClean="0"/>
              <a:t> effected if SB 21 is passed in its current version, are noted in the following slides.</a:t>
            </a:r>
            <a:endParaRPr lang="en-US" sz="2800" b="1" u="sng" dirty="0"/>
          </a:p>
        </p:txBody>
      </p:sp>
    </p:spTree>
    <p:extLst>
      <p:ext uri="{BB962C8B-B14F-4D97-AF65-F5344CB8AC3E}">
        <p14:creationId xmlns:p14="http://schemas.microsoft.com/office/powerpoint/2010/main" val="2302776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382000" cy="5364163"/>
          </a:xfrm>
        </p:spPr>
        <p:txBody>
          <a:bodyPr>
            <a:normAutofit fontScale="77500" lnSpcReduction="20000"/>
          </a:bodyPr>
          <a:lstStyle/>
          <a:p>
            <a:pPr lvl="0"/>
            <a:r>
              <a:rPr lang="en-US" dirty="0"/>
              <a:t>Each student will be assigned to a </a:t>
            </a:r>
            <a:r>
              <a:rPr lang="en-US" dirty="0">
                <a:solidFill>
                  <a:schemeClr val="tx1">
                    <a:lumMod val="65000"/>
                    <a:lumOff val="35000"/>
                  </a:schemeClr>
                </a:solidFill>
              </a:rPr>
              <a:t>teacher </a:t>
            </a:r>
            <a:r>
              <a:rPr lang="en-US" dirty="0" smtClean="0">
                <a:solidFill>
                  <a:schemeClr val="tx1">
                    <a:lumMod val="65000"/>
                    <a:lumOff val="35000"/>
                  </a:schemeClr>
                </a:solidFill>
              </a:rPr>
              <a:t>who has </a:t>
            </a:r>
            <a:r>
              <a:rPr lang="en-US" dirty="0">
                <a:solidFill>
                  <a:schemeClr val="tx1">
                    <a:lumMod val="65000"/>
                    <a:lumOff val="35000"/>
                  </a:schemeClr>
                </a:solidFill>
              </a:rPr>
              <a:t>been actively engaged in the teaching of reading for the previous three years </a:t>
            </a:r>
            <a:r>
              <a:rPr lang="en-US" b="1" u="sng" dirty="0" smtClean="0">
                <a:solidFill>
                  <a:schemeClr val="tx1">
                    <a:lumMod val="65000"/>
                    <a:lumOff val="35000"/>
                  </a:schemeClr>
                </a:solidFill>
                <a:effectLst>
                  <a:outerShdw blurRad="38100" dist="38100" dir="2700000" algn="tl">
                    <a:srgbClr val="000000">
                      <a:alpha val="43137"/>
                    </a:srgbClr>
                  </a:outerShdw>
                </a:effectLst>
              </a:rPr>
              <a:t>and</a:t>
            </a:r>
            <a:r>
              <a:rPr lang="en-US" dirty="0" smtClean="0">
                <a:solidFill>
                  <a:schemeClr val="tx1">
                    <a:lumMod val="65000"/>
                    <a:lumOff val="35000"/>
                  </a:schemeClr>
                </a:solidFill>
              </a:rPr>
              <a:t> </a:t>
            </a:r>
            <a:r>
              <a:rPr lang="en-US" dirty="0">
                <a:solidFill>
                  <a:schemeClr val="tx1">
                    <a:lumMod val="65000"/>
                    <a:lumOff val="35000"/>
                  </a:schemeClr>
                </a:solidFill>
              </a:rPr>
              <a:t>at least one of the following </a:t>
            </a:r>
            <a:r>
              <a:rPr lang="en-US" dirty="0"/>
              <a:t>requirements</a:t>
            </a:r>
            <a:r>
              <a:rPr lang="en-US" dirty="0" smtClean="0"/>
              <a:t>:</a:t>
            </a:r>
          </a:p>
          <a:p>
            <a:pPr marL="801688" lvl="0" indent="-338138">
              <a:spcBef>
                <a:spcPts val="1200"/>
              </a:spcBef>
              <a:buFont typeface="+mj-lt"/>
              <a:buAutoNum type="arabicPeriod"/>
            </a:pPr>
            <a:r>
              <a:rPr lang="en-US" sz="2600" dirty="0" smtClean="0"/>
              <a:t>Teacher’s license with Reading </a:t>
            </a:r>
            <a:r>
              <a:rPr lang="en-US" sz="2600" dirty="0"/>
              <a:t>endorsement </a:t>
            </a:r>
            <a:r>
              <a:rPr lang="en-US" sz="2600" dirty="0" smtClean="0"/>
              <a:t>and </a:t>
            </a:r>
            <a:r>
              <a:rPr lang="en-US" sz="2600" dirty="0"/>
              <a:t>a passing score on the corresponding </a:t>
            </a:r>
            <a:r>
              <a:rPr lang="en-US" sz="2600" dirty="0" smtClean="0"/>
              <a:t>assessment,</a:t>
            </a:r>
            <a:endParaRPr lang="en-US" sz="2600" dirty="0"/>
          </a:p>
          <a:p>
            <a:pPr marL="801688" lvl="0" indent="-338138">
              <a:spcBef>
                <a:spcPts val="1200"/>
              </a:spcBef>
              <a:buFont typeface="+mj-lt"/>
              <a:buAutoNum type="arabicPeriod"/>
            </a:pPr>
            <a:r>
              <a:rPr lang="en-US" sz="2600" dirty="0"/>
              <a:t>A completed Master’s degree with a major in </a:t>
            </a:r>
            <a:r>
              <a:rPr lang="en-US" sz="2600" dirty="0" smtClean="0"/>
              <a:t>Reading and/or Literacy,</a:t>
            </a:r>
            <a:endParaRPr lang="en-US" sz="2600" dirty="0"/>
          </a:p>
          <a:p>
            <a:pPr marL="801688" lvl="0" indent="-338138">
              <a:spcBef>
                <a:spcPts val="1200"/>
              </a:spcBef>
              <a:buFont typeface="+mj-lt"/>
              <a:buAutoNum type="arabicPeriod"/>
            </a:pPr>
            <a:r>
              <a:rPr lang="en-US" sz="2600" dirty="0"/>
              <a:t>Demonstrable evidence of a credential earned from a list of scientifically research-based reading instruction programs approved by the Ohio Department of </a:t>
            </a:r>
            <a:r>
              <a:rPr lang="en-US" sz="2600" dirty="0" smtClean="0"/>
              <a:t>Education, </a:t>
            </a:r>
            <a:r>
              <a:rPr lang="en-US" sz="2600" b="1" u="sng" dirty="0">
                <a:effectLst>
                  <a:outerShdw blurRad="38100" dist="38100" dir="2700000" algn="tl">
                    <a:srgbClr val="000000">
                      <a:alpha val="43137"/>
                    </a:srgbClr>
                  </a:outerShdw>
                </a:effectLst>
              </a:rPr>
              <a:t>or</a:t>
            </a:r>
          </a:p>
          <a:p>
            <a:pPr marL="801688" lvl="0" indent="-338138">
              <a:spcBef>
                <a:spcPts val="1200"/>
              </a:spcBef>
              <a:buFont typeface="+mj-lt"/>
              <a:buAutoNum type="arabicPeriod"/>
            </a:pPr>
            <a:r>
              <a:rPr lang="en-US" sz="2600" dirty="0"/>
              <a:t>Rated </a:t>
            </a:r>
            <a:r>
              <a:rPr lang="en-US" sz="2600" dirty="0" smtClean="0"/>
              <a:t>“above </a:t>
            </a:r>
            <a:r>
              <a:rPr lang="en-US" sz="2600" dirty="0"/>
              <a:t>value </a:t>
            </a:r>
            <a:r>
              <a:rPr lang="en-US" sz="2600" dirty="0" smtClean="0"/>
              <a:t>added” </a:t>
            </a:r>
            <a:r>
              <a:rPr lang="en-US" sz="2600" dirty="0"/>
              <a:t>by the Department of Education for the last two years</a:t>
            </a:r>
            <a:r>
              <a:rPr lang="en-US" sz="2600" dirty="0" smtClean="0"/>
              <a:t>. </a:t>
            </a:r>
            <a:r>
              <a:rPr lang="en-US" sz="2600" b="1" dirty="0" smtClean="0"/>
              <a:t>(SB 21 proposes </a:t>
            </a:r>
            <a:r>
              <a:rPr lang="en-US" sz="2400" b="1" dirty="0" smtClean="0"/>
              <a:t>“</a:t>
            </a:r>
            <a:r>
              <a:rPr lang="en-US" sz="2400" b="1" dirty="0"/>
              <a:t>the teacher is an effective reading instructor as determined by criteria established by </a:t>
            </a:r>
            <a:r>
              <a:rPr lang="en-US" sz="2400" b="1" dirty="0" smtClean="0"/>
              <a:t>ODE and the removal of the required 3 year engagement in Reading)</a:t>
            </a:r>
            <a:endParaRPr lang="en-US" sz="2600" b="1" dirty="0" smtClean="0"/>
          </a:p>
          <a:p>
            <a:pPr marL="463550" lvl="0" indent="0">
              <a:spcBef>
                <a:spcPts val="1200"/>
              </a:spcBef>
              <a:buNone/>
            </a:pPr>
            <a:endParaRPr lang="en-US" sz="2600" dirty="0" smtClean="0"/>
          </a:p>
          <a:p>
            <a:pPr marL="0" lvl="0" indent="0" algn="ctr">
              <a:buNone/>
            </a:pPr>
            <a:r>
              <a:rPr lang="en-US" sz="2200" b="1" dirty="0" smtClean="0"/>
              <a:t>These qualifications only apply to third grade teachers in 2013-2014. </a:t>
            </a:r>
            <a:endParaRPr lang="en-US" sz="2200" b="1" dirty="0"/>
          </a:p>
        </p:txBody>
      </p:sp>
      <p:sp>
        <p:nvSpPr>
          <p:cNvPr id="2" name="Date Placeholder 1"/>
          <p:cNvSpPr>
            <a:spLocks noGrp="1"/>
          </p:cNvSpPr>
          <p:nvPr>
            <p:ph type="dt" sz="half" idx="10"/>
          </p:nvPr>
        </p:nvSpPr>
        <p:spPr/>
        <p:txBody>
          <a:bodyPr/>
          <a:lstStyle/>
          <a:p>
            <a:fld id="{9C1E6068-4F10-4C73-B0D1-B55CB8E3B69C}"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15</a:t>
            </a:fld>
            <a:endParaRPr lang="en-US" dirty="0"/>
          </a:p>
        </p:txBody>
      </p:sp>
    </p:spTree>
    <p:extLst>
      <p:ext uri="{BB962C8B-B14F-4D97-AF65-F5344CB8AC3E}">
        <p14:creationId xmlns:p14="http://schemas.microsoft.com/office/powerpoint/2010/main" val="402825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92500" lnSpcReduction="20000"/>
          </a:bodyPr>
          <a:lstStyle/>
          <a:p>
            <a:r>
              <a:rPr lang="en-US" sz="2800" dirty="0"/>
              <a:t>If a school district or community school cannot furnish the number of teachers needed to satisfy one or more of the criteria, the school or community school shall develop and submit a plan to the Ohio Department of Education indicating the criteria that will be used to determine those teachers who will </a:t>
            </a:r>
            <a:r>
              <a:rPr lang="en-US" sz="2800" dirty="0" smtClean="0"/>
              <a:t>teach </a:t>
            </a:r>
            <a:r>
              <a:rPr lang="en-US" sz="2800" dirty="0"/>
              <a:t>and how </a:t>
            </a:r>
            <a:r>
              <a:rPr lang="en-US" sz="2800" dirty="0" smtClean="0"/>
              <a:t>the </a:t>
            </a:r>
            <a:r>
              <a:rPr lang="en-US" sz="2800" dirty="0"/>
              <a:t>school will meet the </a:t>
            </a:r>
            <a:r>
              <a:rPr lang="en-US" sz="2800" dirty="0" smtClean="0"/>
              <a:t>staffing level </a:t>
            </a:r>
            <a:r>
              <a:rPr lang="en-US" sz="2800" dirty="0" smtClean="0"/>
              <a:t>requirements. If </a:t>
            </a:r>
            <a:r>
              <a:rPr lang="en-US" sz="2800" dirty="0"/>
              <a:t>the proposed plan is not approved by August 15</a:t>
            </a:r>
            <a:r>
              <a:rPr lang="en-US" sz="2800" baseline="30000" dirty="0"/>
              <a:t>th</a:t>
            </a:r>
            <a:r>
              <a:rPr lang="en-US" sz="2800" dirty="0"/>
              <a:t>, the school district or community school will use a private contractor from a list approved by the department or contract with another district to provide intervention services for these students</a:t>
            </a:r>
            <a:r>
              <a:rPr lang="en-US" sz="2800" dirty="0" smtClean="0"/>
              <a:t>.</a:t>
            </a:r>
            <a:r>
              <a:rPr lang="en-US" sz="2800" b="1" dirty="0" smtClean="0"/>
              <a:t> </a:t>
            </a:r>
          </a:p>
          <a:p>
            <a:r>
              <a:rPr lang="en-US" b="1" dirty="0" smtClean="0"/>
              <a:t>(</a:t>
            </a:r>
            <a:r>
              <a:rPr lang="en-US" sz="3000" b="1" dirty="0" smtClean="0"/>
              <a:t>SB 21 proposes a waiver will be granted upon passage of a resolution by the local school board and submitted to ODE. The department may not reject the plan.)</a:t>
            </a:r>
          </a:p>
          <a:p>
            <a:endParaRPr lang="en-US" dirty="0"/>
          </a:p>
          <a:p>
            <a:pPr marL="64008" indent="0">
              <a:buNone/>
            </a:pPr>
            <a:endParaRPr lang="en-US" dirty="0"/>
          </a:p>
        </p:txBody>
      </p:sp>
      <p:sp>
        <p:nvSpPr>
          <p:cNvPr id="2" name="Date Placeholder 1"/>
          <p:cNvSpPr>
            <a:spLocks noGrp="1"/>
          </p:cNvSpPr>
          <p:nvPr>
            <p:ph type="dt" sz="half" idx="10"/>
          </p:nvPr>
        </p:nvSpPr>
        <p:spPr/>
        <p:txBody>
          <a:bodyPr/>
          <a:lstStyle/>
          <a:p>
            <a:fld id="{D834C9FF-0BB8-4017-8083-BE7FEC1DCFB0}"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16</a:t>
            </a:fld>
            <a:endParaRPr lang="en-US" dirty="0"/>
          </a:p>
        </p:txBody>
      </p:sp>
    </p:spTree>
    <p:extLst>
      <p:ext uri="{BB962C8B-B14F-4D97-AF65-F5344CB8AC3E}">
        <p14:creationId xmlns:p14="http://schemas.microsoft.com/office/powerpoint/2010/main" val="1196523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838200"/>
          </a:xfrm>
        </p:spPr>
        <p:txBody>
          <a:bodyPr>
            <a:noAutofit/>
          </a:bodyPr>
          <a:lstStyle/>
          <a:p>
            <a:r>
              <a:rPr lang="en-US" sz="3000" i="1" dirty="0"/>
              <a:t>For </a:t>
            </a:r>
            <a:r>
              <a:rPr lang="en-US" sz="3000" i="1" dirty="0" smtClean="0"/>
              <a:t>2014-2015 – 2</a:t>
            </a:r>
            <a:r>
              <a:rPr lang="en-US" sz="3000" i="1" baseline="30000" dirty="0" smtClean="0"/>
              <a:t>nd</a:t>
            </a:r>
            <a:r>
              <a:rPr lang="en-US" sz="3000" i="1" dirty="0" smtClean="0"/>
              <a:t> </a:t>
            </a:r>
            <a:r>
              <a:rPr lang="en-US" sz="3000" i="1" dirty="0"/>
              <a:t>year of </a:t>
            </a:r>
            <a:r>
              <a:rPr lang="en-US" sz="3000" i="1" dirty="0" smtClean="0"/>
              <a:t>implementation</a:t>
            </a:r>
            <a:endParaRPr lang="en-US" sz="3000" dirty="0"/>
          </a:p>
        </p:txBody>
      </p:sp>
      <p:sp>
        <p:nvSpPr>
          <p:cNvPr id="3" name="Content Placeholder 2"/>
          <p:cNvSpPr>
            <a:spLocks noGrp="1"/>
          </p:cNvSpPr>
          <p:nvPr>
            <p:ph idx="1"/>
          </p:nvPr>
        </p:nvSpPr>
        <p:spPr>
          <a:xfrm>
            <a:off x="381000" y="990600"/>
            <a:ext cx="8305800" cy="5562600"/>
          </a:xfrm>
        </p:spPr>
        <p:txBody>
          <a:bodyPr>
            <a:normAutofit fontScale="70000" lnSpcReduction="20000"/>
          </a:bodyPr>
          <a:lstStyle/>
          <a:p>
            <a:r>
              <a:rPr lang="en-US" dirty="0">
                <a:solidFill>
                  <a:schemeClr val="tx1">
                    <a:lumMod val="65000"/>
                    <a:lumOff val="35000"/>
                  </a:schemeClr>
                </a:solidFill>
              </a:rPr>
              <a:t>All of the previous provisions are </a:t>
            </a:r>
            <a:r>
              <a:rPr lang="en-US" dirty="0" smtClean="0">
                <a:solidFill>
                  <a:schemeClr val="tx1">
                    <a:lumMod val="65000"/>
                    <a:lumOff val="35000"/>
                  </a:schemeClr>
                </a:solidFill>
              </a:rPr>
              <a:t>applicable coupled with the following: </a:t>
            </a:r>
            <a:endParaRPr lang="en-US" dirty="0" smtClean="0">
              <a:solidFill>
                <a:schemeClr val="tx1">
                  <a:lumMod val="65000"/>
                  <a:lumOff val="35000"/>
                </a:schemeClr>
              </a:solidFill>
            </a:endParaRPr>
          </a:p>
          <a:p>
            <a:pPr marL="806450" lvl="2" indent="-457200">
              <a:spcBef>
                <a:spcPts val="1200"/>
              </a:spcBef>
              <a:buFont typeface="+mj-lt"/>
              <a:buAutoNum type="arabicPeriod"/>
            </a:pPr>
            <a:r>
              <a:rPr lang="en-US" b="1" u="sng" dirty="0">
                <a:effectLst>
                  <a:outerShdw blurRad="38100" dist="38100" dir="2700000" algn="tl">
                    <a:srgbClr val="000000">
                      <a:alpha val="43137"/>
                    </a:srgbClr>
                  </a:outerShdw>
                </a:effectLst>
              </a:rPr>
              <a:t>All</a:t>
            </a:r>
            <a:r>
              <a:rPr lang="en-US" u="sng" dirty="0"/>
              <a:t> third grade students designated as </a:t>
            </a:r>
            <a:r>
              <a:rPr lang="en-US" u="sng" dirty="0" smtClean="0"/>
              <a:t>“not on-track” </a:t>
            </a:r>
            <a:r>
              <a:rPr lang="en-US" u="sng" dirty="0"/>
              <a:t>will be retained</a:t>
            </a:r>
            <a:r>
              <a:rPr lang="en-US" dirty="0"/>
              <a:t>. The option for teacher principal promotion is eliminated and only the exceptions for ESL, previously retained and students with two years of intervention are allowed.  The law does not allow for parent override of retention.  </a:t>
            </a:r>
            <a:endParaRPr lang="en-US" sz="2000" dirty="0"/>
          </a:p>
          <a:p>
            <a:pPr marL="806450" lvl="2" indent="-457200">
              <a:spcBef>
                <a:spcPts val="1200"/>
              </a:spcBef>
              <a:buFont typeface="+mj-lt"/>
              <a:buAutoNum type="arabicPeriod"/>
            </a:pPr>
            <a:r>
              <a:rPr lang="en-US" b="1" dirty="0" smtClean="0">
                <a:effectLst>
                  <a:outerShdw blurRad="38100" dist="38100" dir="2700000" algn="tl">
                    <a:srgbClr val="000000">
                      <a:alpha val="43137"/>
                    </a:srgbClr>
                  </a:outerShdw>
                </a:effectLst>
              </a:rPr>
              <a:t>All </a:t>
            </a:r>
            <a:r>
              <a:rPr lang="en-US" dirty="0" smtClean="0"/>
              <a:t>students </a:t>
            </a:r>
            <a:r>
              <a:rPr lang="en-US" dirty="0"/>
              <a:t>kindergarten </a:t>
            </a:r>
            <a:r>
              <a:rPr lang="en-US" dirty="0" smtClean="0"/>
              <a:t>through third grade </a:t>
            </a:r>
            <a:r>
              <a:rPr lang="en-US" dirty="0"/>
              <a:t>face retention.</a:t>
            </a:r>
            <a:endParaRPr lang="en-US" sz="2000" dirty="0"/>
          </a:p>
          <a:p>
            <a:pPr marL="806450" lvl="2" indent="-457200">
              <a:spcBef>
                <a:spcPts val="1200"/>
              </a:spcBef>
              <a:buFont typeface="+mj-lt"/>
              <a:buAutoNum type="arabicPeriod"/>
            </a:pPr>
            <a:r>
              <a:rPr lang="en-US" u="sng" dirty="0" smtClean="0"/>
              <a:t>All teachers K through3, including special education interventionists who instruct students with a RImP must meet the teacher qualifications</a:t>
            </a:r>
            <a:r>
              <a:rPr lang="en-US" u="sng" dirty="0" smtClean="0"/>
              <a:t>.</a:t>
            </a:r>
            <a:r>
              <a:rPr lang="en-US" dirty="0" smtClean="0"/>
              <a:t>   </a:t>
            </a:r>
            <a:r>
              <a:rPr lang="en-US" b="1" dirty="0" smtClean="0"/>
              <a:t>(SB 21 proposes limiting to only third grade teachers)</a:t>
            </a:r>
            <a:endParaRPr lang="en-US" u="sng" dirty="0" smtClean="0"/>
          </a:p>
          <a:p>
            <a:pPr marL="806450" lvl="2" indent="-457200">
              <a:spcBef>
                <a:spcPts val="1200"/>
              </a:spcBef>
              <a:buFont typeface="+mj-lt"/>
              <a:buAutoNum type="arabicPeriod"/>
            </a:pPr>
            <a:r>
              <a:rPr lang="en-US" dirty="0" smtClean="0"/>
              <a:t>Teachers </a:t>
            </a:r>
            <a:r>
              <a:rPr lang="en-US" dirty="0"/>
              <a:t>may no longer meet qualifications </a:t>
            </a:r>
            <a:r>
              <a:rPr lang="en-US" dirty="0" smtClean="0"/>
              <a:t>by “</a:t>
            </a:r>
            <a:r>
              <a:rPr lang="en-US" i="1" dirty="0" smtClean="0"/>
              <a:t>demonstrable </a:t>
            </a:r>
            <a:r>
              <a:rPr lang="en-US" i="1" dirty="0"/>
              <a:t>evidence of credentials from a list of scientifically research based reading instruction </a:t>
            </a:r>
            <a:r>
              <a:rPr lang="en-US" i="1" dirty="0" smtClean="0"/>
              <a:t>program</a:t>
            </a:r>
            <a:r>
              <a:rPr lang="en-US" i="1" dirty="0" smtClean="0"/>
              <a:t>.” </a:t>
            </a:r>
            <a:r>
              <a:rPr lang="en-US" b="1" dirty="0" smtClean="0"/>
              <a:t>(SB 21 proposes making these qualifying credentials permanent)</a:t>
            </a:r>
            <a:endParaRPr lang="en-US" sz="2000" dirty="0"/>
          </a:p>
          <a:p>
            <a:pPr marL="806450" lvl="2" indent="-457200">
              <a:spcBef>
                <a:spcPts val="1200"/>
              </a:spcBef>
              <a:buFont typeface="+mj-lt"/>
              <a:buAutoNum type="arabicPeriod"/>
            </a:pPr>
            <a:r>
              <a:rPr lang="en-US" dirty="0"/>
              <a:t>Teacher may meet qualifications </a:t>
            </a:r>
            <a:r>
              <a:rPr lang="en-US" dirty="0" smtClean="0"/>
              <a:t>by </a:t>
            </a:r>
            <a:r>
              <a:rPr lang="en-US" i="1" dirty="0" smtClean="0"/>
              <a:t>“passing </a:t>
            </a:r>
            <a:r>
              <a:rPr lang="en-US" i="1" dirty="0"/>
              <a:t>score on a rigorous test of principles of scientifically based reading instruction approved by the Department of </a:t>
            </a:r>
            <a:r>
              <a:rPr lang="en-US" i="1" dirty="0" smtClean="0"/>
              <a:t>Education.” </a:t>
            </a:r>
            <a:r>
              <a:rPr lang="en-US" i="1" dirty="0" smtClean="0"/>
              <a:t> </a:t>
            </a:r>
            <a:endParaRPr lang="en-US" sz="2000" dirty="0"/>
          </a:p>
          <a:p>
            <a:pPr marL="806450" lvl="2" indent="-457200">
              <a:spcBef>
                <a:spcPts val="1200"/>
              </a:spcBef>
              <a:buFont typeface="+mj-lt"/>
              <a:buAutoNum type="arabicPeriod"/>
            </a:pPr>
            <a:r>
              <a:rPr lang="en-US" dirty="0"/>
              <a:t>Districts may no longer develop and submit plans to address their inability to provide the number of teachers to satisfy </a:t>
            </a:r>
            <a:r>
              <a:rPr lang="en-US" dirty="0" smtClean="0"/>
              <a:t>requirements; </a:t>
            </a:r>
            <a:r>
              <a:rPr lang="en-US" b="1" dirty="0" smtClean="0">
                <a:effectLst>
                  <a:outerShdw blurRad="38100" dist="38100" dir="2700000" algn="tl">
                    <a:srgbClr val="000000">
                      <a:alpha val="43137"/>
                    </a:srgbClr>
                  </a:outerShdw>
                </a:effectLst>
              </a:rPr>
              <a:t>they must employ the mandated number of qualified staff.</a:t>
            </a:r>
            <a:endParaRPr lang="en-US" sz="2000" b="1" dirty="0">
              <a:effectLst>
                <a:outerShdw blurRad="38100" dist="38100" dir="2700000" algn="tl">
                  <a:srgbClr val="000000">
                    <a:alpha val="43137"/>
                  </a:srgbClr>
                </a:outerShdw>
              </a:effectLst>
            </a:endParaRPr>
          </a:p>
          <a:p>
            <a:pPr marL="0" indent="0">
              <a:spcBef>
                <a:spcPts val="1200"/>
              </a:spcBef>
              <a:buNone/>
            </a:pPr>
            <a:endParaRPr lang="en-US" b="1" dirty="0" smtClean="0">
              <a:effectLst>
                <a:outerShdw blurRad="38100" dist="38100" dir="2700000" algn="tl">
                  <a:srgbClr val="000000">
                    <a:alpha val="43137"/>
                  </a:srgbClr>
                </a:outerShdw>
              </a:effectLst>
            </a:endParaRPr>
          </a:p>
          <a:p>
            <a:pPr marL="0" indent="0">
              <a:buNone/>
            </a:pPr>
            <a:endParaRPr lang="en-US" dirty="0"/>
          </a:p>
        </p:txBody>
      </p:sp>
      <p:sp>
        <p:nvSpPr>
          <p:cNvPr id="4" name="Date Placeholder 3"/>
          <p:cNvSpPr>
            <a:spLocks noGrp="1"/>
          </p:cNvSpPr>
          <p:nvPr>
            <p:ph type="dt" sz="half" idx="10"/>
          </p:nvPr>
        </p:nvSpPr>
        <p:spPr/>
        <p:txBody>
          <a:bodyPr/>
          <a:lstStyle/>
          <a:p>
            <a:fld id="{53BEC2F2-8612-4C77-ACBD-F9F063EC1DF0}"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17</a:t>
            </a:fld>
            <a:endParaRPr lang="en-US" dirty="0"/>
          </a:p>
        </p:txBody>
      </p:sp>
    </p:spTree>
    <p:extLst>
      <p:ext uri="{BB962C8B-B14F-4D97-AF65-F5344CB8AC3E}">
        <p14:creationId xmlns:p14="http://schemas.microsoft.com/office/powerpoint/2010/main" val="1034443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4" name="Date Placeholder 3"/>
          <p:cNvSpPr>
            <a:spLocks noGrp="1"/>
          </p:cNvSpPr>
          <p:nvPr>
            <p:ph type="dt" sz="half" idx="10"/>
          </p:nvPr>
        </p:nvSpPr>
        <p:spPr/>
        <p:txBody>
          <a:bodyPr/>
          <a:lstStyle/>
          <a:p>
            <a:fld id="{4384237D-0863-4D64-9D2C-119C0CA65C99}"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18</a:t>
            </a:fld>
            <a:endParaRPr lang="en-US" dirty="0"/>
          </a:p>
        </p:txBody>
      </p:sp>
      <p:sp>
        <p:nvSpPr>
          <p:cNvPr id="7" name="Content Placeholder 6"/>
          <p:cNvSpPr>
            <a:spLocks noGrp="1"/>
          </p:cNvSpPr>
          <p:nvPr>
            <p:ph idx="1"/>
          </p:nvPr>
        </p:nvSpPr>
        <p:spPr>
          <a:xfrm>
            <a:off x="228600" y="1219200"/>
            <a:ext cx="3733800" cy="3810000"/>
          </a:xfrm>
          <a:ln w="38100">
            <a:solidFill>
              <a:schemeClr val="tx1"/>
            </a:solidFill>
          </a:ln>
        </p:spPr>
        <p:txBody>
          <a:bodyPr>
            <a:noAutofit/>
          </a:bodyPr>
          <a:lstStyle/>
          <a:p>
            <a:pPr marL="0" indent="0" algn="ctr">
              <a:buNone/>
            </a:pPr>
            <a:r>
              <a:rPr lang="en-US" sz="1800" b="1" u="sng" dirty="0" smtClean="0">
                <a:effectLst>
                  <a:outerShdw blurRad="38100" dist="38100" dir="2700000" algn="tl">
                    <a:srgbClr val="000000">
                      <a:alpha val="43137"/>
                    </a:srgbClr>
                  </a:outerShdw>
                </a:effectLst>
              </a:rPr>
              <a:t>Member Lobby Days</a:t>
            </a:r>
          </a:p>
          <a:p>
            <a:pPr marL="0" indent="0" algn="ctr">
              <a:buNone/>
            </a:pPr>
            <a:endParaRPr lang="en-US" sz="1800" dirty="0">
              <a:effectLst>
                <a:outerShdw blurRad="38100" dist="38100" dir="2700000" algn="tl">
                  <a:srgbClr val="000000">
                    <a:alpha val="43137"/>
                  </a:srgbClr>
                </a:outerShdw>
              </a:effectLst>
            </a:endParaRPr>
          </a:p>
          <a:p>
            <a:pPr algn="ctr"/>
            <a:r>
              <a:rPr lang="en-US" sz="1800" dirty="0"/>
              <a:t> </a:t>
            </a:r>
            <a:r>
              <a:rPr lang="en-US" sz="1800" b="1" dirty="0"/>
              <a:t>Tuesday, April 16, 2013</a:t>
            </a:r>
          </a:p>
          <a:p>
            <a:pPr algn="ctr"/>
            <a:r>
              <a:rPr lang="en-US" sz="1800" b="1" dirty="0"/>
              <a:t>Tuesday, April 30, 2013</a:t>
            </a:r>
          </a:p>
          <a:p>
            <a:pPr algn="ctr"/>
            <a:r>
              <a:rPr lang="en-US" sz="1800" b="1" dirty="0"/>
              <a:t>Tuesday, May 14, 2013</a:t>
            </a:r>
          </a:p>
          <a:p>
            <a:pPr algn="ctr"/>
            <a:r>
              <a:rPr lang="en-US" sz="1800" b="1" dirty="0"/>
              <a:t>Tuesday, June 11, </a:t>
            </a:r>
            <a:r>
              <a:rPr lang="en-US" sz="1800" b="1" dirty="0" smtClean="0"/>
              <a:t>2013</a:t>
            </a:r>
            <a:endParaRPr lang="en-US" sz="1800" b="1" dirty="0"/>
          </a:p>
          <a:p>
            <a:pPr marL="0" indent="0" algn="ctr">
              <a:buNone/>
            </a:pPr>
            <a:r>
              <a:rPr lang="en-US" sz="1800" dirty="0"/>
              <a:t> To RSVP for any of the lobby day dates, please email Julie Parsley at parsleyj@ohea.org. For more information, contact OEA Government Relations at 1 800 282 1500.</a:t>
            </a:r>
          </a:p>
        </p:txBody>
      </p:sp>
      <p:pic>
        <p:nvPicPr>
          <p:cNvPr id="3074" name="Picture 2" descr="http://www.ohea.org/Document/Get/205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219200"/>
            <a:ext cx="2990850" cy="78105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343400" y="2000251"/>
            <a:ext cx="4572000" cy="1754326"/>
          </a:xfrm>
          <a:prstGeom prst="rect">
            <a:avLst/>
          </a:prstGeom>
        </p:spPr>
        <p:txBody>
          <a:bodyPr>
            <a:spAutoFit/>
          </a:bodyPr>
          <a:lstStyle/>
          <a:p>
            <a:r>
              <a:rPr lang="en-US" dirty="0"/>
              <a:t>Why sign up? You can make a difference by becoming an OEA ACE for public education!</a:t>
            </a:r>
          </a:p>
          <a:p>
            <a:r>
              <a:rPr lang="en-US" dirty="0"/>
              <a:t>The </a:t>
            </a:r>
            <a:r>
              <a:rPr lang="en-US" b="1" dirty="0"/>
              <a:t>Advocates for Children and Education (ACE)</a:t>
            </a:r>
            <a:r>
              <a:rPr lang="en-US" dirty="0"/>
              <a:t> program is committed to harnessing the power of public education</a:t>
            </a:r>
            <a:r>
              <a:rPr lang="en-US" dirty="0" smtClean="0"/>
              <a:t>.</a:t>
            </a:r>
          </a:p>
          <a:p>
            <a:r>
              <a:rPr lang="en-US" sz="1400" dirty="0">
                <a:hlinkClick r:id="rId3"/>
              </a:rPr>
              <a:t>http://capwiz.com/nea/oh/mlm/signup</a:t>
            </a:r>
            <a:r>
              <a:rPr lang="en-US" sz="1400" dirty="0" smtClean="0">
                <a:hlinkClick r:id="rId3"/>
              </a:rPr>
              <a:t>/</a:t>
            </a:r>
            <a:r>
              <a:rPr lang="en-US" sz="1400" dirty="0" smtClean="0"/>
              <a:t> OEA homepage</a:t>
            </a:r>
            <a:endParaRPr lang="en-US" sz="1400" dirty="0"/>
          </a:p>
        </p:txBody>
      </p:sp>
      <p:pic>
        <p:nvPicPr>
          <p:cNvPr id="3076" name="Picture 4" descr="Voices of Chan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8650" y="3767103"/>
            <a:ext cx="4381500" cy="54768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282597" y="4314791"/>
            <a:ext cx="4572000" cy="1569660"/>
          </a:xfrm>
          <a:prstGeom prst="rect">
            <a:avLst/>
          </a:prstGeom>
        </p:spPr>
        <p:txBody>
          <a:bodyPr>
            <a:spAutoFit/>
          </a:bodyPr>
          <a:lstStyle/>
          <a:p>
            <a:r>
              <a:rPr lang="en-US" sz="1600" dirty="0"/>
              <a:t>Voices of Change was created by the OEA as a place where members, public education advocates, policymakers and others can exchange information and express their opinions on public education and related issues. So make your voice heard! We’re interested in what you have to say.</a:t>
            </a:r>
          </a:p>
        </p:txBody>
      </p:sp>
    </p:spTree>
    <p:extLst>
      <p:ext uri="{BB962C8B-B14F-4D97-AF65-F5344CB8AC3E}">
        <p14:creationId xmlns:p14="http://schemas.microsoft.com/office/powerpoint/2010/main" val="2064633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p:spPr>
        <p:txBody>
          <a:bodyPr>
            <a:noAutofit/>
          </a:bodyPr>
          <a:lstStyle/>
          <a:p>
            <a:r>
              <a:rPr lang="en-US" sz="3200" dirty="0"/>
              <a:t>Current Timelines and Work in Progress</a:t>
            </a:r>
            <a:r>
              <a:rPr lang="en-US" sz="3200" dirty="0" smtClean="0"/>
              <a:t>:</a:t>
            </a:r>
            <a:r>
              <a:rPr lang="en-US" sz="3200" dirty="0"/>
              <a:t/>
            </a:r>
            <a:br>
              <a:rPr lang="en-US" sz="3200" dirty="0"/>
            </a:br>
            <a:endParaRPr lang="en-US" sz="3200" dirty="0"/>
          </a:p>
        </p:txBody>
      </p:sp>
      <p:sp>
        <p:nvSpPr>
          <p:cNvPr id="3" name="Content Placeholder 2"/>
          <p:cNvSpPr>
            <a:spLocks noGrp="1"/>
          </p:cNvSpPr>
          <p:nvPr>
            <p:ph idx="1"/>
          </p:nvPr>
        </p:nvSpPr>
        <p:spPr>
          <a:xfrm>
            <a:off x="381000" y="990600"/>
            <a:ext cx="8305800" cy="5410200"/>
          </a:xfrm>
        </p:spPr>
        <p:txBody>
          <a:bodyPr>
            <a:normAutofit fontScale="70000" lnSpcReduction="20000"/>
          </a:bodyPr>
          <a:lstStyle/>
          <a:p>
            <a:pPr marL="0" lvl="0" indent="0">
              <a:buNone/>
            </a:pPr>
            <a:endParaRPr lang="en-US" dirty="0"/>
          </a:p>
          <a:p>
            <a:pPr lvl="0"/>
            <a:r>
              <a:rPr lang="en-US" dirty="0"/>
              <a:t>The ‘</a:t>
            </a:r>
            <a:r>
              <a:rPr lang="en-US" i="1" dirty="0"/>
              <a:t>rigorous test of principles of scientifically based reading instruction’</a:t>
            </a:r>
            <a:r>
              <a:rPr lang="en-US" dirty="0"/>
              <a:t> </a:t>
            </a:r>
            <a:r>
              <a:rPr lang="en-US" dirty="0" smtClean="0"/>
              <a:t>originally</a:t>
            </a:r>
            <a:r>
              <a:rPr lang="en-US" dirty="0" smtClean="0"/>
              <a:t> </a:t>
            </a:r>
            <a:r>
              <a:rPr lang="en-US" dirty="0"/>
              <a:t>slated for bidding in Spring of </a:t>
            </a:r>
            <a:r>
              <a:rPr lang="en-US" dirty="0" smtClean="0"/>
              <a:t>2014, will be available in Fall 2013.  </a:t>
            </a:r>
          </a:p>
          <a:p>
            <a:pPr lvl="0"/>
            <a:r>
              <a:rPr lang="en-US" dirty="0" smtClean="0"/>
              <a:t>SB 21, sponsored by Senator </a:t>
            </a:r>
            <a:r>
              <a:rPr lang="en-US" dirty="0" err="1" smtClean="0"/>
              <a:t>Lehner</a:t>
            </a:r>
            <a:r>
              <a:rPr lang="en-US" dirty="0" smtClean="0"/>
              <a:t> and passed by the senate, seeks to add flexibility to existing teacher qualifications.  </a:t>
            </a:r>
          </a:p>
          <a:p>
            <a:pPr marL="0" lvl="0" indent="0">
              <a:buNone/>
            </a:pPr>
            <a:endParaRPr lang="en-US" dirty="0" smtClean="0"/>
          </a:p>
          <a:p>
            <a:pPr lvl="0"/>
            <a:r>
              <a:rPr lang="en-US" dirty="0" smtClean="0"/>
              <a:t>Several OEA call to actions supporting SB 21. Testimony completed before Senate and scheduled for House Education Committees by OEA members. </a:t>
            </a:r>
          </a:p>
          <a:p>
            <a:pPr marL="0" lvl="0" indent="0">
              <a:buNone/>
            </a:pPr>
            <a:endParaRPr lang="en-US" dirty="0"/>
          </a:p>
          <a:p>
            <a:pPr lvl="0"/>
            <a:r>
              <a:rPr lang="en-US" dirty="0"/>
              <a:t>Process to determine ‘above valued added’ for kindergarten </a:t>
            </a:r>
            <a:r>
              <a:rPr lang="en-US" dirty="0" smtClean="0"/>
              <a:t>through second </a:t>
            </a:r>
            <a:r>
              <a:rPr lang="en-US" dirty="0"/>
              <a:t>grade teachers (who do not have Value Added data) will be released late Spring 2013</a:t>
            </a:r>
            <a:r>
              <a:rPr lang="en-US" dirty="0" smtClean="0"/>
              <a:t>.** </a:t>
            </a:r>
          </a:p>
          <a:p>
            <a:pPr marL="0" lvl="0" indent="0">
              <a:buNone/>
            </a:pPr>
            <a:endParaRPr lang="en-US" dirty="0" smtClean="0"/>
          </a:p>
          <a:p>
            <a:pPr lvl="0"/>
            <a:r>
              <a:rPr lang="en-US" dirty="0" smtClean="0"/>
              <a:t>Published draft list of ODE approved scientifically based programs. </a:t>
            </a:r>
            <a:endParaRPr lang="en-US" dirty="0"/>
          </a:p>
          <a:p>
            <a:pPr marL="0" indent="0">
              <a:buNone/>
            </a:pPr>
            <a:endParaRPr lang="en-US" dirty="0"/>
          </a:p>
        </p:txBody>
      </p:sp>
      <p:sp>
        <p:nvSpPr>
          <p:cNvPr id="4" name="Date Placeholder 3"/>
          <p:cNvSpPr>
            <a:spLocks noGrp="1"/>
          </p:cNvSpPr>
          <p:nvPr>
            <p:ph type="dt" sz="half" idx="10"/>
          </p:nvPr>
        </p:nvSpPr>
        <p:spPr/>
        <p:txBody>
          <a:bodyPr/>
          <a:lstStyle/>
          <a:p>
            <a:fld id="{15E477DC-F497-4FA6-B50D-2FB7768079DF}"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19</a:t>
            </a:fld>
            <a:endParaRPr lang="en-US" dirty="0"/>
          </a:p>
        </p:txBody>
      </p:sp>
    </p:spTree>
    <p:extLst>
      <p:ext uri="{BB962C8B-B14F-4D97-AF65-F5344CB8AC3E}">
        <p14:creationId xmlns:p14="http://schemas.microsoft.com/office/powerpoint/2010/main" val="2625015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1447800"/>
          </a:xfrm>
        </p:spPr>
        <p:txBody>
          <a:bodyPr>
            <a:normAutofit fontScale="90000"/>
          </a:bodyPr>
          <a:lstStyle/>
          <a:p>
            <a:pPr algn="ctr"/>
            <a:r>
              <a:rPr lang="en-US" sz="5300" b="1" u="sng" dirty="0"/>
              <a:t>Main Provisions of the </a:t>
            </a:r>
            <a:r>
              <a:rPr lang="en-US" sz="5300" b="1" u="sng" dirty="0" smtClean="0"/>
              <a:t>Law</a:t>
            </a:r>
            <a:r>
              <a:rPr lang="en-US" u="sng" dirty="0" smtClean="0"/>
              <a:t/>
            </a:r>
            <a:br>
              <a:rPr lang="en-US" u="sng" dirty="0" smtClean="0"/>
            </a:br>
            <a:r>
              <a:rPr lang="en-US" sz="1600" u="sng" dirty="0" smtClean="0"/>
              <a:t/>
            </a:r>
            <a:br>
              <a:rPr lang="en-US" sz="1600" u="sng" dirty="0" smtClean="0"/>
            </a:br>
            <a:r>
              <a:rPr lang="en-US" sz="3600" b="1" i="1" dirty="0"/>
              <a:t>For 2013-2014 </a:t>
            </a:r>
            <a:r>
              <a:rPr lang="en-US" sz="3600" i="1" dirty="0"/>
              <a:t>–</a:t>
            </a:r>
            <a:r>
              <a:rPr lang="en-US" sz="3600" b="1" i="1" dirty="0"/>
              <a:t> </a:t>
            </a:r>
            <a:r>
              <a:rPr lang="en-US" sz="3600" i="1" dirty="0"/>
              <a:t>1</a:t>
            </a:r>
            <a:r>
              <a:rPr lang="en-US" sz="3600" i="1" baseline="30000" dirty="0"/>
              <a:t>st</a:t>
            </a:r>
            <a:r>
              <a:rPr lang="en-US" sz="3600" i="1" dirty="0"/>
              <a:t> year of implementation</a:t>
            </a:r>
            <a:r>
              <a:rPr lang="en-US" i="1" dirty="0"/>
              <a:t/>
            </a:r>
            <a:br>
              <a:rPr lang="en-US" i="1" dirty="0"/>
            </a:br>
            <a:r>
              <a:rPr lang="en-US" dirty="0"/>
              <a:t/>
            </a:r>
            <a:br>
              <a:rPr lang="en-US" dirty="0"/>
            </a:br>
            <a:endParaRPr lang="en-US" dirty="0"/>
          </a:p>
        </p:txBody>
      </p:sp>
      <p:sp>
        <p:nvSpPr>
          <p:cNvPr id="3" name="Content Placeholder 2"/>
          <p:cNvSpPr>
            <a:spLocks noGrp="1"/>
          </p:cNvSpPr>
          <p:nvPr>
            <p:ph idx="1"/>
          </p:nvPr>
        </p:nvSpPr>
        <p:spPr>
          <a:xfrm>
            <a:off x="304800" y="2133600"/>
            <a:ext cx="8382000" cy="4495800"/>
          </a:xfrm>
        </p:spPr>
        <p:txBody>
          <a:bodyPr>
            <a:normAutofit lnSpcReduction="10000"/>
          </a:bodyPr>
          <a:lstStyle/>
          <a:p>
            <a:pPr marL="64008" indent="0">
              <a:buNone/>
            </a:pPr>
            <a:endParaRPr lang="en-US" sz="1000" dirty="0"/>
          </a:p>
          <a:p>
            <a:r>
              <a:rPr lang="en-US" dirty="0"/>
              <a:t>All </a:t>
            </a:r>
            <a:r>
              <a:rPr lang="en-US" dirty="0" smtClean="0"/>
              <a:t>students </a:t>
            </a:r>
            <a:r>
              <a:rPr lang="en-US" dirty="0"/>
              <a:t>kindergarten </a:t>
            </a:r>
            <a:r>
              <a:rPr lang="en-US" dirty="0" smtClean="0"/>
              <a:t>through 3</a:t>
            </a:r>
            <a:r>
              <a:rPr lang="en-US" baseline="30000" dirty="0" smtClean="0"/>
              <a:t>rd</a:t>
            </a:r>
            <a:r>
              <a:rPr lang="en-US" dirty="0" smtClean="0"/>
              <a:t> </a:t>
            </a:r>
            <a:r>
              <a:rPr lang="en-US" dirty="0"/>
              <a:t>grade will be </a:t>
            </a:r>
            <a:r>
              <a:rPr lang="en-US" dirty="0" smtClean="0"/>
              <a:t>subject </a:t>
            </a:r>
            <a:r>
              <a:rPr lang="en-US" dirty="0"/>
              <a:t>to the ODE diagnostic screener for Reading by September 30</a:t>
            </a:r>
            <a:r>
              <a:rPr lang="en-US" baseline="30000" dirty="0"/>
              <a:t>th</a:t>
            </a:r>
            <a:r>
              <a:rPr lang="en-US" dirty="0"/>
              <a:t>. </a:t>
            </a:r>
            <a:r>
              <a:rPr lang="en-US" dirty="0" smtClean="0"/>
              <a:t> Those </a:t>
            </a:r>
            <a:r>
              <a:rPr lang="en-US" dirty="0"/>
              <a:t>found </a:t>
            </a:r>
            <a:r>
              <a:rPr lang="en-US" dirty="0" smtClean="0"/>
              <a:t>“not </a:t>
            </a:r>
            <a:r>
              <a:rPr lang="en-US" dirty="0"/>
              <a:t>on </a:t>
            </a:r>
            <a:r>
              <a:rPr lang="en-US" dirty="0" smtClean="0"/>
              <a:t>track”* are </a:t>
            </a:r>
            <a:r>
              <a:rPr lang="en-US" dirty="0"/>
              <a:t>to receive a Reading Improvement Plan. </a:t>
            </a:r>
            <a:endParaRPr lang="en-US" dirty="0" smtClean="0"/>
          </a:p>
          <a:p>
            <a:pPr marL="0" indent="0">
              <a:buNone/>
            </a:pPr>
            <a:endParaRPr lang="en-US" dirty="0"/>
          </a:p>
          <a:p>
            <a:pPr marL="1766888" indent="-1766888">
              <a:buNone/>
            </a:pPr>
            <a:r>
              <a:rPr lang="en-US" sz="1900" dirty="0" smtClean="0"/>
              <a:t>* “Not </a:t>
            </a:r>
            <a:r>
              <a:rPr lang="en-US" sz="1900" dirty="0"/>
              <a:t>on </a:t>
            </a:r>
            <a:r>
              <a:rPr lang="en-US" sz="1900" dirty="0" smtClean="0"/>
              <a:t>track:”  A term defined by the Ohio Department of Education, indicates that, based upon current levels of performance,  the student </a:t>
            </a:r>
            <a:r>
              <a:rPr lang="en-US" sz="1900" dirty="0"/>
              <a:t>will not meet required levels of reading proficiency by the end of third </a:t>
            </a:r>
            <a:r>
              <a:rPr lang="en-US" sz="1900" dirty="0" smtClean="0"/>
              <a:t>grade.</a:t>
            </a:r>
            <a:endParaRPr lang="en-US" sz="1900" dirty="0"/>
          </a:p>
        </p:txBody>
      </p:sp>
      <p:sp>
        <p:nvSpPr>
          <p:cNvPr id="4" name="Date Placeholder 3"/>
          <p:cNvSpPr>
            <a:spLocks noGrp="1"/>
          </p:cNvSpPr>
          <p:nvPr>
            <p:ph type="dt" sz="half" idx="10"/>
          </p:nvPr>
        </p:nvSpPr>
        <p:spPr/>
        <p:txBody>
          <a:bodyPr/>
          <a:lstStyle/>
          <a:p>
            <a:fld id="{5113FADA-AF30-4BBB-84C0-56220E0F51B0}"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2</a:t>
            </a:fld>
            <a:endParaRPr lang="en-US" dirty="0"/>
          </a:p>
        </p:txBody>
      </p:sp>
    </p:spTree>
    <p:extLst>
      <p:ext uri="{BB962C8B-B14F-4D97-AF65-F5344CB8AC3E}">
        <p14:creationId xmlns:p14="http://schemas.microsoft.com/office/powerpoint/2010/main" val="680685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CC506-6913-4DDB-833B-38D5FC46F816}" type="datetime1">
              <a:rPr lang="en-US" smtClean="0"/>
              <a:t>4/10/2013</a:t>
            </a:fld>
            <a:endParaRPr lang="en-US" dirty="0"/>
          </a:p>
        </p:txBody>
      </p:sp>
      <p:sp>
        <p:nvSpPr>
          <p:cNvPr id="3" name="Footer Placeholder 2"/>
          <p:cNvSpPr>
            <a:spLocks noGrp="1"/>
          </p:cNvSpPr>
          <p:nvPr>
            <p:ph type="ftr" sz="quarter" idx="11"/>
          </p:nvPr>
        </p:nvSpPr>
        <p:spPr/>
        <p:txBody>
          <a:bodyPr/>
          <a:lstStyle/>
          <a:p>
            <a:r>
              <a:rPr lang="en-US" smtClean="0"/>
              <a:t>Ohio Education Association</a:t>
            </a:r>
            <a:endParaRPr lang="en-US" dirty="0"/>
          </a:p>
        </p:txBody>
      </p:sp>
      <p:sp>
        <p:nvSpPr>
          <p:cNvPr id="4" name="Slide Number Placeholder 3"/>
          <p:cNvSpPr>
            <a:spLocks noGrp="1"/>
          </p:cNvSpPr>
          <p:nvPr>
            <p:ph type="sldNum" sz="quarter" idx="12"/>
          </p:nvPr>
        </p:nvSpPr>
        <p:spPr/>
        <p:txBody>
          <a:bodyPr/>
          <a:lstStyle/>
          <a:p>
            <a:fld id="{E69E9303-25B6-4E29-8360-B2B7CC8231D2}" type="slidenum">
              <a:rPr lang="en-US" smtClean="0"/>
              <a:t>20</a:t>
            </a:fld>
            <a:endParaRPr lang="en-US" dirty="0"/>
          </a:p>
        </p:txBody>
      </p:sp>
      <p:sp>
        <p:nvSpPr>
          <p:cNvPr id="6" name="Rectangle 5"/>
          <p:cNvSpPr/>
          <p:nvPr/>
        </p:nvSpPr>
        <p:spPr>
          <a:xfrm>
            <a:off x="304800" y="228600"/>
            <a:ext cx="8382000" cy="954107"/>
          </a:xfrm>
          <a:prstGeom prst="rect">
            <a:avLst/>
          </a:prstGeom>
        </p:spPr>
        <p:txBody>
          <a:bodyPr wrap="square">
            <a:spAutoFit/>
          </a:bodyPr>
          <a:lstStyle/>
          <a:p>
            <a:pPr algn="ctr"/>
            <a:r>
              <a:rPr lang="en-US" sz="2800" dirty="0" smtClean="0"/>
              <a:t> </a:t>
            </a:r>
            <a:r>
              <a:rPr lang="en-US" sz="2800" b="1" dirty="0"/>
              <a:t>ODE’s Approved List of Research-Based Reading Instruction </a:t>
            </a:r>
            <a:r>
              <a:rPr lang="en-US" sz="2800" b="1" dirty="0" smtClean="0"/>
              <a:t>Programs- </a:t>
            </a:r>
            <a:r>
              <a:rPr lang="en-US" sz="2800" b="1" u="sng" dirty="0" smtClean="0"/>
              <a:t>DRAFT 3/22/2013</a:t>
            </a:r>
            <a:endParaRPr lang="en-US" sz="2800" u="sng" dirty="0"/>
          </a:p>
        </p:txBody>
      </p:sp>
      <p:sp>
        <p:nvSpPr>
          <p:cNvPr id="7" name="Rectangle 6"/>
          <p:cNvSpPr/>
          <p:nvPr/>
        </p:nvSpPr>
        <p:spPr>
          <a:xfrm>
            <a:off x="457200" y="1295400"/>
            <a:ext cx="8077200" cy="5016758"/>
          </a:xfrm>
          <a:prstGeom prst="rect">
            <a:avLst/>
          </a:prstGeom>
        </p:spPr>
        <p:txBody>
          <a:bodyPr wrap="square">
            <a:spAutoFit/>
          </a:bodyPr>
          <a:lstStyle/>
          <a:p>
            <a:r>
              <a:rPr lang="en-US" sz="2000" dirty="0" smtClean="0"/>
              <a:t>The </a:t>
            </a:r>
            <a:r>
              <a:rPr lang="en-US" sz="2000" u="sng" dirty="0"/>
              <a:t>teacher of record providing reading instruction to students on a reading improvement and monitoring plan or students who are retained</a:t>
            </a:r>
            <a:r>
              <a:rPr lang="en-US" sz="2000" dirty="0"/>
              <a:t> can meet the House Bill 555 teacher qualification requirement by having evidence of completion of one of the following programs: </a:t>
            </a:r>
            <a:endParaRPr lang="en-US" sz="2000" dirty="0" smtClean="0"/>
          </a:p>
          <a:p>
            <a:endParaRPr lang="en-US" sz="2000" dirty="0"/>
          </a:p>
          <a:p>
            <a:r>
              <a:rPr lang="en-US" sz="2000" dirty="0"/>
              <a:t>• IMSLEC, ALTA, AOGPE, Wilson </a:t>
            </a:r>
          </a:p>
          <a:p>
            <a:r>
              <a:rPr lang="en-US" sz="2000" dirty="0"/>
              <a:t>• Reading Recovery </a:t>
            </a:r>
          </a:p>
          <a:p>
            <a:r>
              <a:rPr lang="en-US" sz="2000" dirty="0"/>
              <a:t>• TESOL Endorsement (applies only to the teacher of record for ELL students) </a:t>
            </a:r>
          </a:p>
          <a:p>
            <a:r>
              <a:rPr lang="en-US" sz="2000" dirty="0"/>
              <a:t>• Literacy Collaborative (coach and teacher) </a:t>
            </a:r>
          </a:p>
          <a:p>
            <a:r>
              <a:rPr lang="en-US" sz="2000" dirty="0"/>
              <a:t>• Literacy Specialist Endorsement </a:t>
            </a:r>
          </a:p>
          <a:p>
            <a:endParaRPr lang="en-US" sz="2000" dirty="0"/>
          </a:p>
          <a:p>
            <a:r>
              <a:rPr lang="en-US" sz="2000" dirty="0"/>
              <a:t>If districts, community schools or other entities believe they have another program that meets the criteria provided, a program submission form can be completed and submitted to ODE. </a:t>
            </a:r>
            <a:r>
              <a:rPr lang="en-US" sz="2000" dirty="0" smtClean="0"/>
              <a:t>The </a:t>
            </a:r>
            <a:r>
              <a:rPr lang="en-US" sz="2000" dirty="0"/>
              <a:t>deadline for submission is April 17, 2013. </a:t>
            </a:r>
            <a:endParaRPr lang="en-US" sz="2000" dirty="0"/>
          </a:p>
        </p:txBody>
      </p:sp>
    </p:spTree>
    <p:extLst>
      <p:ext uri="{BB962C8B-B14F-4D97-AF65-F5344CB8AC3E}">
        <p14:creationId xmlns:p14="http://schemas.microsoft.com/office/powerpoint/2010/main" val="1580760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Points of </a:t>
            </a:r>
            <a:r>
              <a:rPr lang="en-US" dirty="0" smtClean="0"/>
              <a:t>Interest</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pPr lvl="0"/>
            <a:r>
              <a:rPr lang="en-US" dirty="0"/>
              <a:t>The first Ohio attempt at a reading mandate began in 1997 with the Voinovich administration.</a:t>
            </a:r>
          </a:p>
          <a:p>
            <a:pPr lvl="0"/>
            <a:r>
              <a:rPr lang="en-US" dirty="0"/>
              <a:t>Currently over </a:t>
            </a:r>
            <a:r>
              <a:rPr lang="en-US" dirty="0" smtClean="0"/>
              <a:t>22 </a:t>
            </a:r>
            <a:r>
              <a:rPr lang="en-US" dirty="0"/>
              <a:t>other states have or are contemplating similar reading legislation.</a:t>
            </a:r>
          </a:p>
          <a:p>
            <a:pPr lvl="0"/>
            <a:r>
              <a:rPr lang="en-US" dirty="0"/>
              <a:t>Florida’s improved scores are touted as results of such legislation. </a:t>
            </a:r>
            <a:r>
              <a:rPr lang="en-US" dirty="0" smtClean="0"/>
              <a:t>However, </a:t>
            </a:r>
            <a:r>
              <a:rPr lang="en-US" dirty="0"/>
              <a:t>there is some evidence to suggest the gains may weaken after several years.  </a:t>
            </a:r>
          </a:p>
          <a:p>
            <a:pPr lvl="0"/>
            <a:r>
              <a:rPr lang="en-US" dirty="0"/>
              <a:t>There is evidence to suggest retained students are more likely to drop-out of school</a:t>
            </a:r>
            <a:r>
              <a:rPr lang="en-US" dirty="0" smtClean="0"/>
              <a:t>.</a:t>
            </a:r>
          </a:p>
          <a:p>
            <a:pPr lvl="0"/>
            <a:r>
              <a:rPr lang="en-US" dirty="0" smtClean="0"/>
              <a:t>Research supports the effective nature of reading initiatives resides in early identification, precise intervention and early child programs. </a:t>
            </a:r>
            <a:endParaRPr lang="en-US" dirty="0" smtClean="0"/>
          </a:p>
          <a:p>
            <a:pPr lvl="0"/>
            <a:endParaRPr lang="en-US" dirty="0"/>
          </a:p>
          <a:p>
            <a:pPr marL="0" indent="0">
              <a:buNone/>
            </a:pPr>
            <a:endParaRPr lang="en-US" dirty="0"/>
          </a:p>
        </p:txBody>
      </p:sp>
      <p:sp>
        <p:nvSpPr>
          <p:cNvPr id="4" name="Date Placeholder 3"/>
          <p:cNvSpPr>
            <a:spLocks noGrp="1"/>
          </p:cNvSpPr>
          <p:nvPr>
            <p:ph type="dt" sz="half" idx="10"/>
          </p:nvPr>
        </p:nvSpPr>
        <p:spPr/>
        <p:txBody>
          <a:bodyPr/>
          <a:lstStyle/>
          <a:p>
            <a:fld id="{045A3DC8-1251-47D7-B8B6-011D618BA4BF}"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21</a:t>
            </a:fld>
            <a:endParaRPr lang="en-US" dirty="0"/>
          </a:p>
        </p:txBody>
      </p:sp>
    </p:spTree>
    <p:extLst>
      <p:ext uri="{BB962C8B-B14F-4D97-AF65-F5344CB8AC3E}">
        <p14:creationId xmlns:p14="http://schemas.microsoft.com/office/powerpoint/2010/main" val="3852478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History</a:t>
            </a:r>
            <a:endParaRPr lang="en-US" dirty="0"/>
          </a:p>
        </p:txBody>
      </p:sp>
      <p:sp>
        <p:nvSpPr>
          <p:cNvPr id="3" name="Content Placeholder 2"/>
          <p:cNvSpPr>
            <a:spLocks noGrp="1"/>
          </p:cNvSpPr>
          <p:nvPr>
            <p:ph idx="1"/>
          </p:nvPr>
        </p:nvSpPr>
        <p:spPr>
          <a:xfrm>
            <a:off x="457200" y="1600200"/>
            <a:ext cx="8229600" cy="4854608"/>
          </a:xfrm>
        </p:spPr>
        <p:txBody>
          <a:bodyPr/>
          <a:lstStyle/>
          <a:p>
            <a:pPr>
              <a:spcBef>
                <a:spcPts val="2400"/>
              </a:spcBef>
            </a:pPr>
            <a:r>
              <a:rPr lang="en-US" dirty="0"/>
              <a:t>Amended by 129th General Assembly File No. 184, HB 555, § 1, eff. 3/22/2013. </a:t>
            </a:r>
          </a:p>
          <a:p>
            <a:pPr>
              <a:spcBef>
                <a:spcPts val="2400"/>
              </a:spcBef>
            </a:pPr>
            <a:r>
              <a:rPr lang="en-US" dirty="0"/>
              <a:t>Amended by 129th General Assembly File No. 128, SB 316, § 101.01, eff. 9/24/2012. </a:t>
            </a:r>
          </a:p>
          <a:p>
            <a:pPr>
              <a:spcBef>
                <a:spcPts val="2400"/>
              </a:spcBef>
            </a:pPr>
            <a:r>
              <a:rPr lang="en-US" dirty="0"/>
              <a:t>Amended by 128th General Assembly File No. 9, HB 1, § 101.01, eff. 10/16/2009. </a:t>
            </a:r>
          </a:p>
          <a:p>
            <a:pPr>
              <a:spcBef>
                <a:spcPts val="2400"/>
              </a:spcBef>
            </a:pPr>
            <a:r>
              <a:rPr lang="en-US" dirty="0"/>
              <a:t>Effective Date: 08-15-2003; </a:t>
            </a:r>
            <a:r>
              <a:rPr lang="en-US" dirty="0" smtClean="0"/>
              <a:t>03-30-2007</a:t>
            </a:r>
            <a:r>
              <a:rPr lang="en-US" dirty="0" smtClean="0"/>
              <a:t>.</a:t>
            </a:r>
          </a:p>
          <a:p>
            <a:pPr>
              <a:spcBef>
                <a:spcPts val="2400"/>
              </a:spcBef>
            </a:pPr>
            <a:endParaRPr lang="en-US" dirty="0"/>
          </a:p>
        </p:txBody>
      </p:sp>
      <p:sp>
        <p:nvSpPr>
          <p:cNvPr id="4" name="Date Placeholder 3"/>
          <p:cNvSpPr>
            <a:spLocks noGrp="1"/>
          </p:cNvSpPr>
          <p:nvPr>
            <p:ph type="dt" sz="half" idx="10"/>
          </p:nvPr>
        </p:nvSpPr>
        <p:spPr/>
        <p:txBody>
          <a:bodyPr/>
          <a:lstStyle/>
          <a:p>
            <a:fld id="{9908F921-6844-4236-B7B0-9A4376993768}"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22</a:t>
            </a:fld>
            <a:endParaRPr lang="en-US" dirty="0"/>
          </a:p>
        </p:txBody>
      </p:sp>
    </p:spTree>
    <p:extLst>
      <p:ext uri="{BB962C8B-B14F-4D97-AF65-F5344CB8AC3E}">
        <p14:creationId xmlns:p14="http://schemas.microsoft.com/office/powerpoint/2010/main" val="1471100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a:xfrm>
            <a:off x="533400" y="1371600"/>
            <a:ext cx="8153400" cy="4754563"/>
          </a:xfrm>
        </p:spPr>
        <p:txBody>
          <a:bodyPr>
            <a:normAutofit fontScale="92500"/>
          </a:bodyPr>
          <a:lstStyle/>
          <a:p>
            <a:r>
              <a:rPr lang="en-US" dirty="0"/>
              <a:t>Ohio Department of Education </a:t>
            </a:r>
            <a:r>
              <a:rPr lang="en-US" i="1" dirty="0"/>
              <a:t>Summary of HB 555 Changes to the Third Grade Reading Guarantee </a:t>
            </a:r>
            <a:r>
              <a:rPr lang="en-US" dirty="0"/>
              <a:t>dated January 23, 2013</a:t>
            </a:r>
            <a:r>
              <a:rPr lang="en-US" dirty="0" smtClean="0"/>
              <a:t>. (up to date)</a:t>
            </a:r>
            <a:endParaRPr lang="en-US" dirty="0"/>
          </a:p>
          <a:p>
            <a:r>
              <a:rPr lang="en-US" dirty="0"/>
              <a:t>Ohio Department of Education </a:t>
            </a:r>
            <a:r>
              <a:rPr lang="en-US" i="1" dirty="0"/>
              <a:t>Students with Disabilities and The Third Grade Reading Guarantee Guidance Document </a:t>
            </a:r>
            <a:r>
              <a:rPr lang="en-US" dirty="0"/>
              <a:t>dated February 12, 2013</a:t>
            </a:r>
            <a:r>
              <a:rPr lang="en-US" dirty="0" smtClean="0"/>
              <a:t>. (up to date) </a:t>
            </a:r>
          </a:p>
          <a:p>
            <a:r>
              <a:rPr lang="en-US" dirty="0" smtClean="0"/>
              <a:t>Senate Bill 21- introduced  February 12, 2013</a:t>
            </a:r>
            <a:endParaRPr lang="en-US" dirty="0"/>
          </a:p>
          <a:p>
            <a:r>
              <a:rPr lang="en-US" dirty="0"/>
              <a:t>Ohio Revised Code</a:t>
            </a:r>
          </a:p>
        </p:txBody>
      </p:sp>
      <p:sp>
        <p:nvSpPr>
          <p:cNvPr id="4" name="Date Placeholder 3"/>
          <p:cNvSpPr>
            <a:spLocks noGrp="1"/>
          </p:cNvSpPr>
          <p:nvPr>
            <p:ph type="dt" sz="half" idx="10"/>
          </p:nvPr>
        </p:nvSpPr>
        <p:spPr/>
        <p:txBody>
          <a:bodyPr/>
          <a:lstStyle/>
          <a:p>
            <a:fld id="{CA78745C-BA56-4ECD-953E-C520E7E56B33}"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23</a:t>
            </a:fld>
            <a:endParaRPr lang="en-US" dirty="0"/>
          </a:p>
        </p:txBody>
      </p:sp>
    </p:spTree>
    <p:extLst>
      <p:ext uri="{BB962C8B-B14F-4D97-AF65-F5344CB8AC3E}">
        <p14:creationId xmlns:p14="http://schemas.microsoft.com/office/powerpoint/2010/main" val="2773534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t>Please complete the email address form to receive:</a:t>
            </a:r>
          </a:p>
          <a:p>
            <a:r>
              <a:rPr lang="en-US" dirty="0" smtClean="0"/>
              <a:t>Today’s </a:t>
            </a:r>
            <a:r>
              <a:rPr lang="en-US" dirty="0" err="1" smtClean="0"/>
              <a:t>powerpoint</a:t>
            </a:r>
            <a:endParaRPr lang="en-US" dirty="0" smtClean="0"/>
          </a:p>
          <a:p>
            <a:r>
              <a:rPr lang="en-US" dirty="0" smtClean="0"/>
              <a:t>Considerations documents for 3</a:t>
            </a:r>
            <a:r>
              <a:rPr lang="en-US" baseline="30000" dirty="0" smtClean="0"/>
              <a:t>rd</a:t>
            </a:r>
            <a:r>
              <a:rPr lang="en-US" dirty="0" smtClean="0"/>
              <a:t> grade guarantee </a:t>
            </a:r>
          </a:p>
          <a:p>
            <a:r>
              <a:rPr lang="en-US" dirty="0" smtClean="0"/>
              <a:t>Digital version of </a:t>
            </a:r>
            <a:r>
              <a:rPr lang="en-US" smtClean="0"/>
              <a:t>teacher qualifications grid. </a:t>
            </a:r>
            <a:endParaRPr lang="en-US" dirty="0"/>
          </a:p>
        </p:txBody>
      </p:sp>
      <p:sp>
        <p:nvSpPr>
          <p:cNvPr id="4" name="Date Placeholder 3"/>
          <p:cNvSpPr>
            <a:spLocks noGrp="1"/>
          </p:cNvSpPr>
          <p:nvPr>
            <p:ph type="dt" sz="half" idx="10"/>
          </p:nvPr>
        </p:nvSpPr>
        <p:spPr/>
        <p:txBody>
          <a:bodyPr/>
          <a:lstStyle/>
          <a:p>
            <a:fld id="{4384237D-0863-4D64-9D2C-119C0CA65C99}" type="datetime1">
              <a:rPr lang="en-US" smtClean="0"/>
              <a:t>4/10/2013</a:t>
            </a:fld>
            <a:endParaRPr lang="en-US" dirty="0"/>
          </a:p>
        </p:txBody>
      </p:sp>
      <p:sp>
        <p:nvSpPr>
          <p:cNvPr id="5" name="Footer Placeholder 4"/>
          <p:cNvSpPr>
            <a:spLocks noGrp="1"/>
          </p:cNvSpPr>
          <p:nvPr>
            <p:ph type="ftr" sz="quarter" idx="11"/>
          </p:nvPr>
        </p:nvSpPr>
        <p:spPr/>
        <p:txBody>
          <a:bodyPr/>
          <a:lstStyle/>
          <a:p>
            <a:r>
              <a:rPr lang="en-US" smtClean="0"/>
              <a:t>Ohio Education Association</a:t>
            </a:r>
            <a:endParaRPr lang="en-US" dirty="0"/>
          </a:p>
        </p:txBody>
      </p:sp>
      <p:sp>
        <p:nvSpPr>
          <p:cNvPr id="6" name="Slide Number Placeholder 5"/>
          <p:cNvSpPr>
            <a:spLocks noGrp="1"/>
          </p:cNvSpPr>
          <p:nvPr>
            <p:ph type="sldNum" sz="quarter" idx="12"/>
          </p:nvPr>
        </p:nvSpPr>
        <p:spPr/>
        <p:txBody>
          <a:bodyPr/>
          <a:lstStyle/>
          <a:p>
            <a:fld id="{E69E9303-25B6-4E29-8360-B2B7CC8231D2}" type="slidenum">
              <a:rPr lang="en-US" smtClean="0"/>
              <a:t>24</a:t>
            </a:fld>
            <a:endParaRPr lang="en-US" dirty="0"/>
          </a:p>
        </p:txBody>
      </p:sp>
    </p:spTree>
    <p:extLst>
      <p:ext uri="{BB962C8B-B14F-4D97-AF65-F5344CB8AC3E}">
        <p14:creationId xmlns:p14="http://schemas.microsoft.com/office/powerpoint/2010/main" val="1351633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668963"/>
          </a:xfrm>
        </p:spPr>
        <p:txBody>
          <a:bodyPr>
            <a:normAutofit fontScale="62500" lnSpcReduction="20000"/>
          </a:bodyPr>
          <a:lstStyle/>
          <a:p>
            <a:r>
              <a:rPr lang="en-US" sz="4600" dirty="0"/>
              <a:t>Upon identification, </a:t>
            </a:r>
            <a:r>
              <a:rPr lang="en-US" sz="4600" b="1" u="sng" dirty="0"/>
              <a:t>Districts</a:t>
            </a:r>
            <a:r>
              <a:rPr lang="en-US" sz="4600" dirty="0"/>
              <a:t> are required to provide to the parent or guardian all of the following </a:t>
            </a:r>
            <a:r>
              <a:rPr lang="en-US" sz="4600" b="1" dirty="0"/>
              <a:t>in writing</a:t>
            </a:r>
            <a:r>
              <a:rPr lang="en-US" sz="4600" dirty="0"/>
              <a:t>:</a:t>
            </a:r>
          </a:p>
          <a:p>
            <a:pPr marL="0" indent="0">
              <a:buNone/>
            </a:pPr>
            <a:endParaRPr lang="en-US" sz="4600" dirty="0"/>
          </a:p>
          <a:p>
            <a:pPr marL="744538">
              <a:lnSpc>
                <a:spcPct val="115000"/>
              </a:lnSpc>
              <a:spcBef>
                <a:spcPts val="0"/>
              </a:spcBef>
              <a:spcAft>
                <a:spcPts val="1200"/>
              </a:spcAft>
              <a:buFont typeface="+mj-lt"/>
              <a:buAutoNum type="arabicPeriod"/>
            </a:pPr>
            <a:r>
              <a:rPr lang="en-US" sz="3200" dirty="0">
                <a:ea typeface="Calibri"/>
                <a:cs typeface="Times New Roman"/>
              </a:rPr>
              <a:t>Notification that the student has been identified as having a substantial deficiency in </a:t>
            </a:r>
            <a:r>
              <a:rPr lang="en-US" sz="3200" dirty="0" smtClean="0">
                <a:ea typeface="Calibri"/>
                <a:cs typeface="Times New Roman"/>
              </a:rPr>
              <a:t>reading,</a:t>
            </a:r>
            <a:endParaRPr lang="en-US" sz="3200" dirty="0">
              <a:ea typeface="Calibri"/>
              <a:cs typeface="Times New Roman"/>
            </a:endParaRPr>
          </a:p>
          <a:p>
            <a:pPr marL="744538">
              <a:lnSpc>
                <a:spcPct val="115000"/>
              </a:lnSpc>
              <a:spcBef>
                <a:spcPts val="0"/>
              </a:spcBef>
              <a:spcAft>
                <a:spcPts val="1200"/>
              </a:spcAft>
              <a:buFont typeface="+mj-lt"/>
              <a:buAutoNum type="arabicPeriod"/>
            </a:pPr>
            <a:r>
              <a:rPr lang="en-US" sz="3200" dirty="0">
                <a:ea typeface="Calibri"/>
                <a:cs typeface="Times New Roman"/>
              </a:rPr>
              <a:t>A description of the current services that are provided to the </a:t>
            </a:r>
            <a:r>
              <a:rPr lang="en-US" sz="3200" dirty="0" smtClean="0">
                <a:ea typeface="Calibri"/>
                <a:cs typeface="Times New Roman"/>
              </a:rPr>
              <a:t>student,</a:t>
            </a:r>
            <a:endParaRPr lang="en-US" sz="3200" dirty="0">
              <a:ea typeface="Calibri"/>
              <a:cs typeface="Times New Roman"/>
            </a:endParaRPr>
          </a:p>
          <a:p>
            <a:pPr marL="744538">
              <a:lnSpc>
                <a:spcPct val="115000"/>
              </a:lnSpc>
              <a:spcBef>
                <a:spcPts val="0"/>
              </a:spcBef>
              <a:spcAft>
                <a:spcPts val="1200"/>
              </a:spcAft>
              <a:buFont typeface="+mj-lt"/>
              <a:buAutoNum type="arabicPeriod"/>
            </a:pPr>
            <a:r>
              <a:rPr lang="en-US" sz="3200" dirty="0">
                <a:ea typeface="Calibri"/>
                <a:cs typeface="Times New Roman"/>
              </a:rPr>
              <a:t>A description of the proposed supplemental instructional services and supports that will be </a:t>
            </a:r>
            <a:r>
              <a:rPr lang="en-US" sz="3200" dirty="0" smtClean="0">
                <a:ea typeface="Calibri"/>
                <a:cs typeface="Times New Roman"/>
              </a:rPr>
              <a:t>provided and</a:t>
            </a:r>
            <a:endParaRPr lang="en-US" sz="3200" dirty="0">
              <a:ea typeface="Calibri"/>
              <a:cs typeface="Times New Roman"/>
            </a:endParaRPr>
          </a:p>
          <a:p>
            <a:pPr marL="744538">
              <a:lnSpc>
                <a:spcPct val="115000"/>
              </a:lnSpc>
              <a:spcBef>
                <a:spcPts val="0"/>
              </a:spcBef>
              <a:spcAft>
                <a:spcPts val="1200"/>
              </a:spcAft>
              <a:buFont typeface="+mj-lt"/>
              <a:buAutoNum type="arabicPeriod"/>
            </a:pPr>
            <a:r>
              <a:rPr lang="en-US" sz="3200" dirty="0">
                <a:ea typeface="Calibri"/>
                <a:cs typeface="Times New Roman"/>
              </a:rPr>
              <a:t>Notification that if the student attains a ‘not on track’ score, the students shall be </a:t>
            </a:r>
            <a:r>
              <a:rPr lang="en-US" sz="3200" dirty="0" smtClean="0">
                <a:ea typeface="Calibri"/>
                <a:cs typeface="Times New Roman"/>
              </a:rPr>
              <a:t>retained. </a:t>
            </a:r>
            <a:endParaRPr lang="en-US" sz="3200" dirty="0">
              <a:ea typeface="Calibri"/>
              <a:cs typeface="Times New Roman"/>
            </a:endParaRPr>
          </a:p>
          <a:p>
            <a:pPr marL="0" lvl="0" indent="0">
              <a:buNone/>
            </a:pPr>
            <a:endParaRPr lang="en-US" sz="2800" b="1" dirty="0">
              <a:cs typeface="Times New Roman"/>
            </a:endParaRPr>
          </a:p>
          <a:p>
            <a:pPr marL="0" lvl="0" indent="0" algn="ctr">
              <a:buNone/>
            </a:pPr>
            <a:r>
              <a:rPr lang="en-US" sz="3800" b="1" dirty="0" smtClean="0"/>
              <a:t>In 2013-14 (first year of implementation), </a:t>
            </a:r>
          </a:p>
          <a:p>
            <a:pPr marL="0" lvl="0" indent="0" algn="ctr">
              <a:buNone/>
            </a:pPr>
            <a:r>
              <a:rPr lang="en-US" sz="3800" b="1" i="1" dirty="0" smtClean="0"/>
              <a:t>only </a:t>
            </a:r>
            <a:r>
              <a:rPr lang="en-US" sz="3800" b="1" i="1" dirty="0"/>
              <a:t>3</a:t>
            </a:r>
            <a:r>
              <a:rPr lang="en-US" sz="3800" b="1" i="1" baseline="30000" dirty="0"/>
              <a:t>rd</a:t>
            </a:r>
            <a:r>
              <a:rPr lang="en-US" sz="3800" b="1" i="1" dirty="0"/>
              <a:t> graders shall be retained</a:t>
            </a:r>
            <a:r>
              <a:rPr lang="en-US" sz="3800" b="1" dirty="0"/>
              <a:t>.    </a:t>
            </a:r>
          </a:p>
          <a:p>
            <a:pPr marL="0" indent="0">
              <a:buNone/>
            </a:pPr>
            <a:endParaRPr lang="en-US" sz="2600" dirty="0" smtClean="0">
              <a:ea typeface="Calibri"/>
              <a:cs typeface="Times New Roman"/>
            </a:endParaRPr>
          </a:p>
          <a:p>
            <a:pPr marL="0" indent="0">
              <a:buNone/>
            </a:pPr>
            <a:endParaRPr lang="en-US" sz="2600" dirty="0"/>
          </a:p>
          <a:p>
            <a:pPr marL="0" indent="0">
              <a:buNone/>
            </a:pPr>
            <a:endParaRPr lang="en-US" dirty="0"/>
          </a:p>
        </p:txBody>
      </p:sp>
      <p:sp>
        <p:nvSpPr>
          <p:cNvPr id="2" name="Date Placeholder 1"/>
          <p:cNvSpPr>
            <a:spLocks noGrp="1"/>
          </p:cNvSpPr>
          <p:nvPr>
            <p:ph type="dt" sz="half" idx="10"/>
          </p:nvPr>
        </p:nvSpPr>
        <p:spPr/>
        <p:txBody>
          <a:bodyPr/>
          <a:lstStyle/>
          <a:p>
            <a:fld id="{717221B8-CFAE-45FD-B9E2-3DB63E4913BE}"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3</a:t>
            </a:fld>
            <a:endParaRPr lang="en-US" dirty="0"/>
          </a:p>
        </p:txBody>
      </p:sp>
    </p:spTree>
    <p:extLst>
      <p:ext uri="{BB962C8B-B14F-4D97-AF65-F5344CB8AC3E}">
        <p14:creationId xmlns:p14="http://schemas.microsoft.com/office/powerpoint/2010/main" val="377868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fontScale="92500" lnSpcReduction="20000"/>
          </a:bodyPr>
          <a:lstStyle/>
          <a:p>
            <a:pPr marL="0" lvl="0" indent="0">
              <a:buNone/>
            </a:pPr>
            <a:endParaRPr lang="en-US" b="1" dirty="0"/>
          </a:p>
          <a:p>
            <a:pPr marL="0" lvl="0" indent="0">
              <a:buNone/>
            </a:pPr>
            <a:r>
              <a:rPr lang="en-US" sz="4800" b="1" u="sng" dirty="0" smtClean="0">
                <a:solidFill>
                  <a:schemeClr val="tx1">
                    <a:lumMod val="65000"/>
                    <a:lumOff val="35000"/>
                  </a:schemeClr>
                </a:solidFill>
              </a:rPr>
              <a:t>EXEMPTIONS</a:t>
            </a:r>
            <a:r>
              <a:rPr lang="en-US" b="1" dirty="0" smtClean="0"/>
              <a:t> to the retention provision </a:t>
            </a:r>
            <a:r>
              <a:rPr lang="en-US" b="1" dirty="0"/>
              <a:t>are:</a:t>
            </a:r>
            <a:endParaRPr lang="en-US" dirty="0"/>
          </a:p>
          <a:p>
            <a:pPr marL="0" indent="0">
              <a:buNone/>
            </a:pPr>
            <a:r>
              <a:rPr lang="en-US" dirty="0"/>
              <a:t> </a:t>
            </a:r>
          </a:p>
          <a:p>
            <a:pPr lvl="0"/>
            <a:r>
              <a:rPr lang="en-US" dirty="0"/>
              <a:t>If a student has been in the country less than two years, </a:t>
            </a:r>
            <a:r>
              <a:rPr lang="en-US" u="sng" dirty="0">
                <a:effectLst>
                  <a:outerShdw blurRad="38100" dist="38100" dir="2700000" algn="tl">
                    <a:srgbClr val="000000">
                      <a:alpha val="43137"/>
                    </a:srgbClr>
                  </a:outerShdw>
                </a:effectLst>
              </a:rPr>
              <a:t>and</a:t>
            </a:r>
            <a:r>
              <a:rPr lang="en-US" dirty="0"/>
              <a:t> has received less than 2 years of ESL </a:t>
            </a:r>
            <a:r>
              <a:rPr lang="en-US" dirty="0" smtClean="0"/>
              <a:t>instruction,</a:t>
            </a:r>
            <a:endParaRPr lang="en-US" dirty="0"/>
          </a:p>
          <a:p>
            <a:pPr lvl="0"/>
            <a:r>
              <a:rPr lang="en-US" dirty="0"/>
              <a:t>A student has already been </a:t>
            </a:r>
            <a:r>
              <a:rPr lang="en-US" dirty="0" smtClean="0"/>
              <a:t>retained,</a:t>
            </a:r>
            <a:endParaRPr lang="en-US" dirty="0"/>
          </a:p>
          <a:p>
            <a:pPr lvl="0"/>
            <a:r>
              <a:rPr lang="en-US" dirty="0"/>
              <a:t>A student has an IEP that specifically exempts them from retention and/or shows intensive remediation in reading for two school </a:t>
            </a:r>
            <a:r>
              <a:rPr lang="en-US" dirty="0" smtClean="0"/>
              <a:t>years, </a:t>
            </a:r>
            <a:r>
              <a:rPr lang="en-US" dirty="0"/>
              <a:t>but still demonstrates a deficiency in </a:t>
            </a:r>
            <a:r>
              <a:rPr lang="en-US" dirty="0" smtClean="0"/>
              <a:t>reading or</a:t>
            </a:r>
            <a:endParaRPr lang="en-US" dirty="0"/>
          </a:p>
          <a:p>
            <a:pPr lvl="0"/>
            <a:r>
              <a:rPr lang="en-US" dirty="0"/>
              <a:t>The teacher and principal agree to promote the student based upon other assessments.</a:t>
            </a:r>
          </a:p>
          <a:p>
            <a:pPr marL="0" indent="0">
              <a:buNone/>
            </a:pPr>
            <a:endParaRPr lang="en-US" dirty="0"/>
          </a:p>
        </p:txBody>
      </p:sp>
      <p:sp>
        <p:nvSpPr>
          <p:cNvPr id="2" name="Date Placeholder 1"/>
          <p:cNvSpPr>
            <a:spLocks noGrp="1"/>
          </p:cNvSpPr>
          <p:nvPr>
            <p:ph type="dt" sz="half" idx="10"/>
          </p:nvPr>
        </p:nvSpPr>
        <p:spPr/>
        <p:txBody>
          <a:bodyPr/>
          <a:lstStyle/>
          <a:p>
            <a:fld id="{64D89AE4-A2FB-407C-BC5B-AEA5ED4A8CC7}"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4</a:t>
            </a:fld>
            <a:endParaRPr lang="en-US" dirty="0"/>
          </a:p>
        </p:txBody>
      </p:sp>
    </p:spTree>
    <p:extLst>
      <p:ext uri="{BB962C8B-B14F-4D97-AF65-F5344CB8AC3E}">
        <p14:creationId xmlns:p14="http://schemas.microsoft.com/office/powerpoint/2010/main" val="558181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lstStyle/>
          <a:p>
            <a:pPr marL="0" lvl="0" indent="0" algn="ctr">
              <a:buNone/>
            </a:pPr>
            <a:endParaRPr lang="en-US" b="1" dirty="0" smtClean="0"/>
          </a:p>
          <a:p>
            <a:pPr marL="0" lvl="0" indent="0" algn="ctr">
              <a:buNone/>
            </a:pPr>
            <a:r>
              <a:rPr lang="en-US" b="1" dirty="0" smtClean="0"/>
              <a:t> If a student is promoted to 4</a:t>
            </a:r>
            <a:r>
              <a:rPr lang="en-US" b="1" baseline="30000" dirty="0" smtClean="0"/>
              <a:t>th</a:t>
            </a:r>
            <a:r>
              <a:rPr lang="en-US" b="1" dirty="0" smtClean="0"/>
              <a:t> grade with </a:t>
            </a:r>
            <a:r>
              <a:rPr lang="en-US" b="1" dirty="0"/>
              <a:t>a Reading Improvement Plan by alternate assessment with teacher and principal agreement, </a:t>
            </a:r>
            <a:r>
              <a:rPr lang="en-US" b="1" dirty="0" smtClean="0"/>
              <a:t>the student </a:t>
            </a:r>
            <a:r>
              <a:rPr lang="en-US" b="1" dirty="0"/>
              <a:t>shall receive an altered instructional day to include </a:t>
            </a:r>
            <a:r>
              <a:rPr lang="en-US" b="1" dirty="0" smtClean="0"/>
              <a:t>90 minutes of specialized </a:t>
            </a:r>
            <a:r>
              <a:rPr lang="en-US" b="1" dirty="0"/>
              <a:t>diagnostic information and specific research based reading strategies that have been shown to be successful in improving reading among low performing readers. </a:t>
            </a:r>
            <a:endParaRPr lang="en-US" dirty="0"/>
          </a:p>
          <a:p>
            <a:pPr marL="0" indent="0">
              <a:buNone/>
            </a:pPr>
            <a:endParaRPr lang="en-US" dirty="0"/>
          </a:p>
        </p:txBody>
      </p:sp>
      <p:sp>
        <p:nvSpPr>
          <p:cNvPr id="2" name="Date Placeholder 1"/>
          <p:cNvSpPr>
            <a:spLocks noGrp="1"/>
          </p:cNvSpPr>
          <p:nvPr>
            <p:ph type="dt" sz="half" idx="10"/>
          </p:nvPr>
        </p:nvSpPr>
        <p:spPr/>
        <p:txBody>
          <a:bodyPr/>
          <a:lstStyle/>
          <a:p>
            <a:fld id="{F502E0BD-2673-4003-A7FC-BBBC6030D584}"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5</a:t>
            </a:fld>
            <a:endParaRPr lang="en-US" dirty="0"/>
          </a:p>
        </p:txBody>
      </p:sp>
    </p:spTree>
    <p:extLst>
      <p:ext uri="{BB962C8B-B14F-4D97-AF65-F5344CB8AC3E}">
        <p14:creationId xmlns:p14="http://schemas.microsoft.com/office/powerpoint/2010/main" val="207208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668963"/>
          </a:xfrm>
        </p:spPr>
        <p:txBody>
          <a:bodyPr>
            <a:normAutofit fontScale="77500" lnSpcReduction="20000"/>
          </a:bodyPr>
          <a:lstStyle/>
          <a:p>
            <a:pPr marL="400050" indent="-400050">
              <a:spcBef>
                <a:spcPts val="1200"/>
              </a:spcBef>
            </a:pPr>
            <a:r>
              <a:rPr lang="en-US" sz="3900" dirty="0" smtClean="0"/>
              <a:t>The </a:t>
            </a:r>
            <a:r>
              <a:rPr lang="en-US" sz="3900" b="1" dirty="0" smtClean="0">
                <a:solidFill>
                  <a:schemeClr val="tx1">
                    <a:lumMod val="65000"/>
                    <a:lumOff val="35000"/>
                  </a:schemeClr>
                </a:solidFill>
              </a:rPr>
              <a:t>Reading Improvement Plan (RImP) </a:t>
            </a:r>
            <a:r>
              <a:rPr lang="en-US" sz="3900" b="1" dirty="0" smtClean="0"/>
              <a:t>must be developed within 60 days of identification and be immediately implemented</a:t>
            </a:r>
            <a:r>
              <a:rPr lang="en-US" sz="3900" dirty="0" smtClean="0"/>
              <a:t>.</a:t>
            </a:r>
            <a:endParaRPr lang="en-US" sz="3900" dirty="0"/>
          </a:p>
          <a:p>
            <a:pPr marL="852488" lvl="0" indent="-514350">
              <a:spcBef>
                <a:spcPts val="1200"/>
              </a:spcBef>
              <a:buNone/>
            </a:pPr>
            <a:r>
              <a:rPr lang="en-US" dirty="0" smtClean="0"/>
              <a:t>The </a:t>
            </a:r>
            <a:r>
              <a:rPr lang="en-US" dirty="0"/>
              <a:t>plan will address the following:</a:t>
            </a:r>
          </a:p>
          <a:p>
            <a:pPr marL="852488" lvl="0" indent="-514350">
              <a:spcBef>
                <a:spcPts val="1200"/>
              </a:spcBef>
              <a:buFont typeface="+mj-lt"/>
              <a:buAutoNum type="arabicPeriod"/>
            </a:pPr>
            <a:r>
              <a:rPr lang="en-US" dirty="0"/>
              <a:t>Identification of the student’s specific reading deficiency,</a:t>
            </a:r>
          </a:p>
          <a:p>
            <a:pPr marL="852488" lvl="0" indent="-514350">
              <a:spcBef>
                <a:spcPts val="1200"/>
              </a:spcBef>
              <a:buFont typeface="+mj-lt"/>
              <a:buAutoNum type="arabicPeriod"/>
            </a:pPr>
            <a:r>
              <a:rPr lang="en-US" dirty="0"/>
              <a:t>Description of the </a:t>
            </a:r>
            <a:r>
              <a:rPr lang="en-US" b="1" u="sng" dirty="0"/>
              <a:t>additional </a:t>
            </a:r>
            <a:r>
              <a:rPr lang="en-US" dirty="0"/>
              <a:t>instructional services and support that will </a:t>
            </a:r>
            <a:r>
              <a:rPr lang="en-US" dirty="0" smtClean="0"/>
              <a:t>be provided </a:t>
            </a:r>
            <a:r>
              <a:rPr lang="en-US" dirty="0"/>
              <a:t>to the student,</a:t>
            </a:r>
          </a:p>
          <a:p>
            <a:pPr marL="852488" lvl="0" indent="-514350">
              <a:spcBef>
                <a:spcPts val="1200"/>
              </a:spcBef>
              <a:buFont typeface="+mj-lt"/>
              <a:buAutoNum type="arabicPeriod"/>
            </a:pPr>
            <a:r>
              <a:rPr lang="en-US" dirty="0"/>
              <a:t>Opportunities for the student’s guardian to be involved in the instructional services and </a:t>
            </a:r>
            <a:r>
              <a:rPr lang="en-US" dirty="0" smtClean="0"/>
              <a:t>support, and</a:t>
            </a:r>
            <a:endParaRPr lang="en-US" dirty="0"/>
          </a:p>
          <a:p>
            <a:pPr marL="852488" lvl="0" indent="-514350">
              <a:spcBef>
                <a:spcPts val="1200"/>
              </a:spcBef>
              <a:buFont typeface="+mj-lt"/>
              <a:buAutoNum type="arabicPeriod"/>
            </a:pPr>
            <a:r>
              <a:rPr lang="en-US" dirty="0"/>
              <a:t>A process for monitoring the extent to which the student </a:t>
            </a:r>
            <a:r>
              <a:rPr lang="en-US" b="1" dirty="0"/>
              <a:t>receives </a:t>
            </a:r>
            <a:r>
              <a:rPr lang="en-US" dirty="0"/>
              <a:t>the instructional </a:t>
            </a:r>
            <a:r>
              <a:rPr lang="en-US" dirty="0" smtClean="0"/>
              <a:t>support.</a:t>
            </a:r>
            <a:endParaRPr lang="en-US" dirty="0"/>
          </a:p>
          <a:p>
            <a:pPr marL="514350" indent="-514350">
              <a:buFont typeface="+mj-lt"/>
              <a:buAutoNum type="arabicPeriod"/>
            </a:pPr>
            <a:endParaRPr lang="en-US" dirty="0"/>
          </a:p>
        </p:txBody>
      </p:sp>
      <p:sp>
        <p:nvSpPr>
          <p:cNvPr id="2" name="Date Placeholder 1"/>
          <p:cNvSpPr>
            <a:spLocks noGrp="1"/>
          </p:cNvSpPr>
          <p:nvPr>
            <p:ph type="dt" sz="half" idx="10"/>
          </p:nvPr>
        </p:nvSpPr>
        <p:spPr/>
        <p:txBody>
          <a:bodyPr/>
          <a:lstStyle/>
          <a:p>
            <a:fld id="{FD05740B-F606-49D7-A79B-321EBA85A549}"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6</a:t>
            </a:fld>
            <a:endParaRPr lang="en-US" dirty="0"/>
          </a:p>
        </p:txBody>
      </p:sp>
    </p:spTree>
    <p:extLst>
      <p:ext uri="{BB962C8B-B14F-4D97-AF65-F5344CB8AC3E}">
        <p14:creationId xmlns:p14="http://schemas.microsoft.com/office/powerpoint/2010/main" val="3480042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562600"/>
          </a:xfrm>
        </p:spPr>
        <p:txBody>
          <a:bodyPr>
            <a:normAutofit fontScale="92500" lnSpcReduction="10000"/>
          </a:bodyPr>
          <a:lstStyle/>
          <a:p>
            <a:pPr marL="338138" lvl="0" indent="-338138"/>
            <a:r>
              <a:rPr lang="en-US" dirty="0"/>
              <a:t>The </a:t>
            </a:r>
            <a:r>
              <a:rPr lang="en-US" dirty="0" smtClean="0"/>
              <a:t>student will be provided a </a:t>
            </a:r>
            <a:r>
              <a:rPr lang="en-US" b="1" dirty="0" smtClean="0">
                <a:solidFill>
                  <a:schemeClr val="tx1">
                    <a:lumMod val="65000"/>
                    <a:lumOff val="35000"/>
                  </a:schemeClr>
                </a:solidFill>
              </a:rPr>
              <a:t>reading</a:t>
            </a:r>
            <a:r>
              <a:rPr lang="en-US" dirty="0" smtClean="0">
                <a:solidFill>
                  <a:schemeClr val="tx1">
                    <a:lumMod val="65000"/>
                    <a:lumOff val="35000"/>
                  </a:schemeClr>
                </a:solidFill>
              </a:rPr>
              <a:t> </a:t>
            </a:r>
            <a:r>
              <a:rPr lang="en-US" b="1" dirty="0" smtClean="0">
                <a:solidFill>
                  <a:schemeClr val="tx1">
                    <a:lumMod val="65000"/>
                    <a:lumOff val="35000"/>
                  </a:schemeClr>
                </a:solidFill>
              </a:rPr>
              <a:t>curriculum</a:t>
            </a:r>
            <a:r>
              <a:rPr lang="en-US" dirty="0" smtClean="0"/>
              <a:t> </a:t>
            </a:r>
            <a:r>
              <a:rPr lang="en-US" b="1" u="sng" dirty="0" smtClean="0"/>
              <a:t>during regular school hours</a:t>
            </a:r>
            <a:r>
              <a:rPr lang="en-US" u="sng" dirty="0" smtClean="0"/>
              <a:t> </a:t>
            </a:r>
            <a:r>
              <a:rPr lang="en-US" dirty="0" smtClean="0"/>
              <a:t>which</a:t>
            </a:r>
            <a:r>
              <a:rPr lang="en-US" b="1" dirty="0" smtClean="0"/>
              <a:t>:</a:t>
            </a:r>
            <a:endParaRPr lang="en-US" dirty="0" smtClean="0"/>
          </a:p>
          <a:p>
            <a:pPr marL="914400" lvl="0" indent="-514350">
              <a:buFont typeface="+mj-lt"/>
              <a:buAutoNum type="arabicPeriod"/>
            </a:pPr>
            <a:r>
              <a:rPr lang="en-US" dirty="0" smtClean="0"/>
              <a:t>Assists students to read at grade level,</a:t>
            </a:r>
          </a:p>
          <a:p>
            <a:pPr marL="914400" lvl="0" indent="-514350">
              <a:buFont typeface="+mj-lt"/>
              <a:buAutoNum type="arabicPeriod"/>
            </a:pPr>
            <a:r>
              <a:rPr lang="en-US" dirty="0" smtClean="0"/>
              <a:t>Provides </a:t>
            </a:r>
            <a:r>
              <a:rPr lang="en-US" b="1" dirty="0" smtClean="0">
                <a:solidFill>
                  <a:schemeClr val="tx1">
                    <a:lumMod val="65000"/>
                    <a:lumOff val="35000"/>
                  </a:schemeClr>
                </a:solidFill>
              </a:rPr>
              <a:t>scientifically based</a:t>
            </a:r>
            <a:r>
              <a:rPr lang="en-US" dirty="0" smtClean="0">
                <a:solidFill>
                  <a:srgbClr val="C00000"/>
                </a:solidFill>
              </a:rPr>
              <a:t> </a:t>
            </a:r>
            <a:r>
              <a:rPr lang="en-US" dirty="0" smtClean="0"/>
              <a:t>and reliable assessment, and</a:t>
            </a:r>
          </a:p>
          <a:p>
            <a:pPr marL="914400" lvl="0" indent="-514350">
              <a:buFont typeface="+mj-lt"/>
              <a:buAutoNum type="arabicPeriod"/>
            </a:pPr>
            <a:r>
              <a:rPr lang="en-US" dirty="0" smtClean="0"/>
              <a:t>Provides </a:t>
            </a:r>
            <a:r>
              <a:rPr lang="en-US" b="1" dirty="0" smtClean="0">
                <a:solidFill>
                  <a:schemeClr val="tx1">
                    <a:lumMod val="65000"/>
                    <a:lumOff val="35000"/>
                  </a:schemeClr>
                </a:solidFill>
              </a:rPr>
              <a:t>initial and ongoing analysis </a:t>
            </a:r>
            <a:r>
              <a:rPr lang="en-US" dirty="0" smtClean="0"/>
              <a:t>of each student’s reading progress.</a:t>
            </a:r>
          </a:p>
          <a:p>
            <a:pPr marL="400050" lvl="0" indent="0">
              <a:buNone/>
            </a:pPr>
            <a:endParaRPr lang="en-US" dirty="0" smtClean="0"/>
          </a:p>
          <a:p>
            <a:pPr marL="338138" indent="-338138"/>
            <a:r>
              <a:rPr lang="en-US" dirty="0"/>
              <a:t>The additional instruction provided must include </a:t>
            </a:r>
            <a:r>
              <a:rPr lang="en-US" b="1" dirty="0">
                <a:solidFill>
                  <a:schemeClr val="tx1">
                    <a:lumMod val="65000"/>
                    <a:lumOff val="35000"/>
                  </a:schemeClr>
                </a:solidFill>
              </a:rPr>
              <a:t>research based </a:t>
            </a:r>
            <a:r>
              <a:rPr lang="en-US" dirty="0"/>
              <a:t>reading strategies that have been shown to be successful in improving reading among low performing readers. </a:t>
            </a:r>
          </a:p>
          <a:p>
            <a:pPr marL="914400" lvl="0" indent="-514350">
              <a:buFont typeface="+mj-lt"/>
              <a:buAutoNum type="arabicPeriod"/>
            </a:pPr>
            <a:endParaRPr lang="en-US" dirty="0"/>
          </a:p>
          <a:p>
            <a:pPr marL="514350" indent="-514350">
              <a:buFont typeface="+mj-lt"/>
              <a:buAutoNum type="arabicPeriod"/>
            </a:pPr>
            <a:endParaRPr lang="en-US" dirty="0"/>
          </a:p>
        </p:txBody>
      </p:sp>
      <p:sp>
        <p:nvSpPr>
          <p:cNvPr id="2" name="Date Placeholder 1"/>
          <p:cNvSpPr>
            <a:spLocks noGrp="1"/>
          </p:cNvSpPr>
          <p:nvPr>
            <p:ph type="dt" sz="half" idx="10"/>
          </p:nvPr>
        </p:nvSpPr>
        <p:spPr/>
        <p:txBody>
          <a:bodyPr/>
          <a:lstStyle/>
          <a:p>
            <a:fld id="{09CE07F1-1455-4589-BED4-936473D67D7B}"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7</a:t>
            </a:fld>
            <a:endParaRPr lang="en-US" dirty="0"/>
          </a:p>
        </p:txBody>
      </p:sp>
    </p:spTree>
    <p:extLst>
      <p:ext uri="{BB962C8B-B14F-4D97-AF65-F5344CB8AC3E}">
        <p14:creationId xmlns:p14="http://schemas.microsoft.com/office/powerpoint/2010/main" val="3926691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lnSpcReduction="10000"/>
          </a:bodyPr>
          <a:lstStyle/>
          <a:p>
            <a:pPr marL="457200" indent="-457200"/>
            <a:r>
              <a:rPr lang="en-US" dirty="0" smtClean="0"/>
              <a:t>The intervention shall include not less than ninety minutes of </a:t>
            </a:r>
            <a:r>
              <a:rPr lang="en-US" b="1" dirty="0" smtClean="0"/>
              <a:t>reading </a:t>
            </a:r>
            <a:r>
              <a:rPr lang="en-US" dirty="0" smtClean="0"/>
              <a:t>daily, address the specific deficiencies of the student until the student can read on grade level and may include:</a:t>
            </a:r>
          </a:p>
          <a:p>
            <a:pPr marL="852488" lvl="0" indent="-401638">
              <a:buFont typeface="+mj-lt"/>
              <a:buAutoNum type="arabicPeriod"/>
            </a:pPr>
            <a:r>
              <a:rPr lang="en-US" sz="2600" dirty="0" smtClean="0"/>
              <a:t>Small </a:t>
            </a:r>
            <a:r>
              <a:rPr lang="en-US" sz="2600" dirty="0"/>
              <a:t>group </a:t>
            </a:r>
            <a:r>
              <a:rPr lang="en-US" sz="2600" dirty="0" smtClean="0"/>
              <a:t>instruction,</a:t>
            </a:r>
            <a:endParaRPr lang="en-US" sz="2600" dirty="0"/>
          </a:p>
          <a:p>
            <a:pPr marL="852488" lvl="0" indent="-401638">
              <a:buFont typeface="+mj-lt"/>
              <a:buAutoNum type="arabicPeriod"/>
            </a:pPr>
            <a:r>
              <a:rPr lang="en-US" sz="2600" dirty="0"/>
              <a:t>Reduced teacher-student </a:t>
            </a:r>
            <a:r>
              <a:rPr lang="en-US" sz="2600" dirty="0" smtClean="0"/>
              <a:t>ratios,</a:t>
            </a:r>
            <a:endParaRPr lang="en-US" sz="2600" dirty="0"/>
          </a:p>
          <a:p>
            <a:pPr marL="852488" lvl="0" indent="-401638">
              <a:buFont typeface="+mj-lt"/>
              <a:buAutoNum type="arabicPeriod"/>
            </a:pPr>
            <a:r>
              <a:rPr lang="en-US" sz="2600" dirty="0"/>
              <a:t>More frequent progress </a:t>
            </a:r>
            <a:r>
              <a:rPr lang="en-US" sz="2600" dirty="0" smtClean="0"/>
              <a:t>monitoring,</a:t>
            </a:r>
            <a:endParaRPr lang="en-US" sz="2600" dirty="0"/>
          </a:p>
          <a:p>
            <a:pPr marL="852488" lvl="0" indent="-401638">
              <a:buFont typeface="+mj-lt"/>
              <a:buAutoNum type="arabicPeriod"/>
            </a:pPr>
            <a:r>
              <a:rPr lang="en-US" sz="2600" dirty="0"/>
              <a:t>Tutoring or </a:t>
            </a:r>
            <a:r>
              <a:rPr lang="en-US" sz="2600" dirty="0" smtClean="0"/>
              <a:t>mentoring,</a:t>
            </a:r>
            <a:endParaRPr lang="en-US" sz="2600" dirty="0"/>
          </a:p>
          <a:p>
            <a:pPr marL="852488" lvl="0" indent="-401638">
              <a:buFont typeface="+mj-lt"/>
              <a:buAutoNum type="arabicPeriod"/>
            </a:pPr>
            <a:r>
              <a:rPr lang="en-US" sz="2600" dirty="0"/>
              <a:t>Transition classes containing third and fourth grade </a:t>
            </a:r>
            <a:r>
              <a:rPr lang="en-US" sz="2600" dirty="0" smtClean="0"/>
              <a:t>students,</a:t>
            </a:r>
            <a:endParaRPr lang="en-US" sz="2600" dirty="0"/>
          </a:p>
          <a:p>
            <a:pPr marL="852488" lvl="0" indent="-401638">
              <a:buFont typeface="+mj-lt"/>
              <a:buAutoNum type="arabicPeriod"/>
            </a:pPr>
            <a:r>
              <a:rPr lang="en-US" sz="2600" dirty="0"/>
              <a:t>Extended school day, week, or </a:t>
            </a:r>
            <a:r>
              <a:rPr lang="en-US" sz="2600" dirty="0" smtClean="0"/>
              <a:t>year, </a:t>
            </a:r>
            <a:endParaRPr lang="en-US" sz="2600" dirty="0"/>
          </a:p>
          <a:p>
            <a:pPr marL="852488" lvl="0" indent="-401638">
              <a:buFont typeface="+mj-lt"/>
              <a:buAutoNum type="arabicPeriod"/>
            </a:pPr>
            <a:r>
              <a:rPr lang="en-US" sz="2600" dirty="0"/>
              <a:t>Summer reading </a:t>
            </a:r>
            <a:r>
              <a:rPr lang="en-US" sz="2600" dirty="0" smtClean="0"/>
              <a:t>camps.</a:t>
            </a:r>
            <a:endParaRPr lang="en-US" sz="2600" dirty="0"/>
          </a:p>
          <a:p>
            <a:pPr marL="0" lvl="0" indent="0">
              <a:buNone/>
            </a:pPr>
            <a:endParaRPr lang="en-US" dirty="0"/>
          </a:p>
          <a:p>
            <a:pPr marL="0" indent="0">
              <a:buNone/>
            </a:pPr>
            <a:endParaRPr lang="en-US" dirty="0"/>
          </a:p>
        </p:txBody>
      </p:sp>
      <p:sp>
        <p:nvSpPr>
          <p:cNvPr id="2" name="Date Placeholder 1"/>
          <p:cNvSpPr>
            <a:spLocks noGrp="1"/>
          </p:cNvSpPr>
          <p:nvPr>
            <p:ph type="dt" sz="half" idx="10"/>
          </p:nvPr>
        </p:nvSpPr>
        <p:spPr/>
        <p:txBody>
          <a:bodyPr/>
          <a:lstStyle/>
          <a:p>
            <a:fld id="{2486381C-F3FF-45B0-91C0-8EB8423D0B3A}"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8</a:t>
            </a:fld>
            <a:endParaRPr lang="en-US" dirty="0"/>
          </a:p>
        </p:txBody>
      </p:sp>
    </p:spTree>
    <p:extLst>
      <p:ext uri="{BB962C8B-B14F-4D97-AF65-F5344CB8AC3E}">
        <p14:creationId xmlns:p14="http://schemas.microsoft.com/office/powerpoint/2010/main" val="60549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59408"/>
          </a:xfrm>
        </p:spPr>
        <p:txBody>
          <a:bodyPr>
            <a:normAutofit fontScale="62500" lnSpcReduction="20000"/>
          </a:bodyPr>
          <a:lstStyle/>
          <a:p>
            <a:r>
              <a:rPr lang="en-US" sz="4600" dirty="0"/>
              <a:t>The district will offer the option for students to receive applicable services from one or </a:t>
            </a:r>
            <a:r>
              <a:rPr lang="en-US" sz="4600" dirty="0" smtClean="0"/>
              <a:t>more providers </a:t>
            </a:r>
            <a:r>
              <a:rPr lang="en-US" sz="4600" dirty="0"/>
              <a:t>other than the district. Providers shall be screened and approved by the district or the Ohio Department of Education. </a:t>
            </a:r>
            <a:endParaRPr lang="en-US" sz="4600" dirty="0" smtClean="0"/>
          </a:p>
          <a:p>
            <a:endParaRPr lang="en-US" sz="4600" dirty="0"/>
          </a:p>
          <a:p>
            <a:r>
              <a:rPr lang="en-US" sz="4600" dirty="0"/>
              <a:t>Any student who has been retained and later demonstrates </a:t>
            </a:r>
            <a:r>
              <a:rPr lang="en-US" sz="4600" b="1" i="1" dirty="0"/>
              <a:t>at any time throughout the year</a:t>
            </a:r>
            <a:r>
              <a:rPr lang="en-US" sz="4600" i="1" dirty="0"/>
              <a:t> </a:t>
            </a:r>
            <a:r>
              <a:rPr lang="en-US" sz="4600" dirty="0"/>
              <a:t>a score of “on-track” using an alternate diagnostic screener, can be promoted </a:t>
            </a:r>
            <a:r>
              <a:rPr lang="en-US" sz="4600" b="1" dirty="0"/>
              <a:t>immediately</a:t>
            </a:r>
            <a:r>
              <a:rPr lang="en-US" dirty="0"/>
              <a:t>.</a:t>
            </a:r>
            <a:endParaRPr lang="en-US" dirty="0" smtClean="0"/>
          </a:p>
          <a:p>
            <a:endParaRPr lang="en-US" dirty="0" smtClean="0"/>
          </a:p>
          <a:p>
            <a:pPr marL="0" indent="0">
              <a:buNone/>
            </a:pPr>
            <a:r>
              <a:rPr lang="en-US" dirty="0" smtClean="0"/>
              <a:t> </a:t>
            </a:r>
            <a:endParaRPr lang="en-US" dirty="0"/>
          </a:p>
          <a:p>
            <a:pPr marL="0" indent="0">
              <a:buNone/>
            </a:pPr>
            <a:endParaRPr lang="en-US" dirty="0"/>
          </a:p>
        </p:txBody>
      </p:sp>
      <p:sp>
        <p:nvSpPr>
          <p:cNvPr id="2" name="Date Placeholder 1"/>
          <p:cNvSpPr>
            <a:spLocks noGrp="1"/>
          </p:cNvSpPr>
          <p:nvPr>
            <p:ph type="dt" sz="half" idx="10"/>
          </p:nvPr>
        </p:nvSpPr>
        <p:spPr/>
        <p:txBody>
          <a:bodyPr/>
          <a:lstStyle/>
          <a:p>
            <a:fld id="{EFF09C2B-AD82-4E8D-96D0-1E4C81C5C4F8}" type="datetime1">
              <a:rPr lang="en-US" smtClean="0"/>
              <a:t>4/10/2013</a:t>
            </a:fld>
            <a:endParaRPr lang="en-US" dirty="0"/>
          </a:p>
        </p:txBody>
      </p:sp>
      <p:sp>
        <p:nvSpPr>
          <p:cNvPr id="4" name="Footer Placeholder 3"/>
          <p:cNvSpPr>
            <a:spLocks noGrp="1"/>
          </p:cNvSpPr>
          <p:nvPr>
            <p:ph type="ftr" sz="quarter" idx="11"/>
          </p:nvPr>
        </p:nvSpPr>
        <p:spPr/>
        <p:txBody>
          <a:bodyPr/>
          <a:lstStyle/>
          <a:p>
            <a:r>
              <a:rPr lang="en-US" smtClean="0"/>
              <a:t>Ohio Education Association</a:t>
            </a:r>
            <a:endParaRPr lang="en-US" dirty="0"/>
          </a:p>
        </p:txBody>
      </p:sp>
      <p:sp>
        <p:nvSpPr>
          <p:cNvPr id="5" name="Slide Number Placeholder 4"/>
          <p:cNvSpPr>
            <a:spLocks noGrp="1"/>
          </p:cNvSpPr>
          <p:nvPr>
            <p:ph type="sldNum" sz="quarter" idx="12"/>
          </p:nvPr>
        </p:nvSpPr>
        <p:spPr/>
        <p:txBody>
          <a:bodyPr/>
          <a:lstStyle/>
          <a:p>
            <a:fld id="{E69E9303-25B6-4E29-8360-B2B7CC8231D2}" type="slidenum">
              <a:rPr lang="en-US" smtClean="0"/>
              <a:t>9</a:t>
            </a:fld>
            <a:endParaRPr lang="en-US" dirty="0"/>
          </a:p>
        </p:txBody>
      </p:sp>
    </p:spTree>
    <p:extLst>
      <p:ext uri="{BB962C8B-B14F-4D97-AF65-F5344CB8AC3E}">
        <p14:creationId xmlns:p14="http://schemas.microsoft.com/office/powerpoint/2010/main" val="4248981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292</TotalTime>
  <Words>2022</Words>
  <Application>Microsoft Office PowerPoint</Application>
  <PresentationFormat>On-screen Show (4:3)</PresentationFormat>
  <Paragraphs>205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The Third Grade Reading Guarantee </vt:lpstr>
      <vt:lpstr>Main Provisions of the Law  For 2013-2014 – 1st year of implementation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2014-2015 – 2nd year of implementation</vt:lpstr>
      <vt:lpstr>Opportunities</vt:lpstr>
      <vt:lpstr>Current Timelines and Work in Progress: </vt:lpstr>
      <vt:lpstr>PowerPoint Presentation</vt:lpstr>
      <vt:lpstr>Points of Interest</vt:lpstr>
      <vt:lpstr>Legislative History</vt:lpstr>
      <vt:lpstr>References</vt:lpstr>
      <vt:lpstr>Email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Third Grade Reading Guarantee</dc:title>
  <dc:creator>Adornetto, Ellen [OH]</dc:creator>
  <cp:lastModifiedBy>Adornetto, Ellen [OH]</cp:lastModifiedBy>
  <cp:revision>35</cp:revision>
  <dcterms:created xsi:type="dcterms:W3CDTF">2013-02-14T20:57:14Z</dcterms:created>
  <dcterms:modified xsi:type="dcterms:W3CDTF">2013-04-10T16:26:30Z</dcterms:modified>
</cp:coreProperties>
</file>